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00"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3" r:id="rId15"/>
    <p:sldId id="270" r:id="rId16"/>
    <p:sldId id="275" r:id="rId17"/>
    <p:sldId id="276" r:id="rId18"/>
    <p:sldId id="277"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autoAdjust="0"/>
    <p:restoredTop sz="94658" autoAdjust="0"/>
  </p:normalViewPr>
  <p:slideViewPr>
    <p:cSldViewPr>
      <p:cViewPr varScale="1">
        <p:scale>
          <a:sx n="74" d="100"/>
          <a:sy n="74" d="100"/>
        </p:scale>
        <p:origin x="-104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E9BE6FD-C28D-4148-8A85-FFBF17E4A8CD}" type="datetimeFigureOut">
              <a:rPr lang="ar-SA" smtClean="0"/>
              <a:pPr/>
              <a:t>09/01/1431</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3D5194A-75D1-4C9A-8B8B-CCDB472F4040}"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B0734246-244B-4AF5-80BF-63996F281B95}" type="datetimeFigureOut">
              <a:rPr lang="ar-SA" smtClean="0"/>
              <a:pPr/>
              <a:t>09/01/1431</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4259B3CC-8EBD-49BE-B079-27D8BA0FE9A6}"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B0734246-244B-4AF5-80BF-63996F281B95}" type="datetimeFigureOut">
              <a:rPr lang="ar-SA" smtClean="0"/>
              <a:pPr/>
              <a:t>09/01/1431</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4259B3CC-8EBD-49BE-B079-27D8BA0FE9A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B0734246-244B-4AF5-80BF-63996F281B95}" type="datetimeFigureOut">
              <a:rPr lang="ar-SA" smtClean="0"/>
              <a:pPr/>
              <a:t>09/01/1431</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4259B3CC-8EBD-49BE-B079-27D8BA0FE9A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B0734246-244B-4AF5-80BF-63996F281B95}" type="datetimeFigureOut">
              <a:rPr lang="ar-SA" smtClean="0"/>
              <a:pPr/>
              <a:t>09/01/1431</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4259B3CC-8EBD-49BE-B079-27D8BA0FE9A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B0734246-244B-4AF5-80BF-63996F281B95}" type="datetimeFigureOut">
              <a:rPr lang="ar-SA" smtClean="0"/>
              <a:pPr/>
              <a:t>09/01/1431</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4259B3CC-8EBD-49BE-B079-27D8BA0FE9A6}"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B0734246-244B-4AF5-80BF-63996F281B95}" type="datetimeFigureOut">
              <a:rPr lang="ar-SA" smtClean="0"/>
              <a:pPr/>
              <a:t>09/01/1431</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4259B3CC-8EBD-49BE-B079-27D8BA0FE9A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B0734246-244B-4AF5-80BF-63996F281B95}" type="datetimeFigureOut">
              <a:rPr lang="ar-SA" smtClean="0"/>
              <a:pPr/>
              <a:t>09/01/1431</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4259B3CC-8EBD-49BE-B079-27D8BA0FE9A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B0734246-244B-4AF5-80BF-63996F281B95}" type="datetimeFigureOut">
              <a:rPr lang="ar-SA" smtClean="0"/>
              <a:pPr/>
              <a:t>09/01/1431</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4259B3CC-8EBD-49BE-B079-27D8BA0FE9A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B0734246-244B-4AF5-80BF-63996F281B95}" type="datetimeFigureOut">
              <a:rPr lang="ar-SA" smtClean="0"/>
              <a:pPr/>
              <a:t>09/01/1431</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4259B3CC-8EBD-49BE-B079-27D8BA0FE9A6}"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B0734246-244B-4AF5-80BF-63996F281B95}" type="datetimeFigureOut">
              <a:rPr lang="ar-SA" smtClean="0"/>
              <a:pPr/>
              <a:t>09/01/1431</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4259B3CC-8EBD-49BE-B079-27D8BA0FE9A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B0734246-244B-4AF5-80BF-63996F281B95}" type="datetimeFigureOut">
              <a:rPr lang="ar-SA" smtClean="0"/>
              <a:pPr/>
              <a:t>09/01/1431</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4259B3CC-8EBD-49BE-B079-27D8BA0FE9A6}"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0734246-244B-4AF5-80BF-63996F281B95}" type="datetimeFigureOut">
              <a:rPr lang="ar-SA" smtClean="0"/>
              <a:pPr/>
              <a:t>09/01/1431</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4259B3CC-8EBD-49BE-B079-27D8BA0FE9A6}"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14348" y="1071547"/>
            <a:ext cx="7772400" cy="1285884"/>
          </a:xfrm>
        </p:spPr>
        <p:txBody>
          <a:bodyPr>
            <a:normAutofit fontScale="90000"/>
          </a:bodyPr>
          <a:lstStyle/>
          <a:p>
            <a:r>
              <a:rPr lang="ar-SA" dirty="0"/>
              <a:t>*</a:t>
            </a:r>
            <a:r>
              <a:rPr lang="ar-SA" b="1" u="sng" dirty="0"/>
              <a:t>* المصدر الثالث من مصادر التشريع الإسلامي : (دليـل الإجماع) :</a:t>
            </a:r>
            <a:r>
              <a:rPr lang="en-US" dirty="0"/>
              <a:t/>
            </a:r>
            <a:br>
              <a:rPr lang="en-US" dirty="0"/>
            </a:br>
            <a:endParaRPr lang="ar-SA" dirty="0"/>
          </a:p>
        </p:txBody>
      </p:sp>
      <p:sp>
        <p:nvSpPr>
          <p:cNvPr id="3" name="عنوان فرعي 2"/>
          <p:cNvSpPr>
            <a:spLocks noGrp="1"/>
          </p:cNvSpPr>
          <p:nvPr>
            <p:ph type="subTitle" idx="1"/>
          </p:nvPr>
        </p:nvSpPr>
        <p:spPr>
          <a:xfrm>
            <a:off x="2143108" y="2143116"/>
            <a:ext cx="4929222" cy="3857652"/>
          </a:xfrm>
        </p:spPr>
        <p:txBody>
          <a:bodyPr>
            <a:normAutofit fontScale="92500" lnSpcReduction="20000"/>
          </a:bodyPr>
          <a:lstStyle/>
          <a:p>
            <a:r>
              <a:rPr lang="ar-SA" b="1" u="sng" dirty="0"/>
              <a:t>مدخـــــل </a:t>
            </a:r>
            <a:r>
              <a:rPr lang="ar-SA" b="1" u="sng" dirty="0" smtClean="0"/>
              <a:t>:</a:t>
            </a:r>
            <a:endParaRPr lang="ar-SA" dirty="0" smtClean="0"/>
          </a:p>
          <a:p>
            <a:endParaRPr lang="ar-SA" dirty="0"/>
          </a:p>
          <a:p>
            <a:r>
              <a:rPr lang="ar-SA" b="1" u="sng" dirty="0"/>
              <a:t>سنحاول في هذه الدراسة أن نقوم بتحليل مسائل المصدر الثالث من مصادر التشريع وهو ((الإجمـــــــاع )) ،، وستكون الدراسة –بعون الله- بطريقة منهجية مبتكرة وجديدة في عرض مسائل الموضوع ، تقوم على عرض المسائل داخل التعريف الاصطلاحي لكي تحقق الترابط بين مسائل الباب الواحد مما يسهم في تبسيطها وفهمها ومن ثم التمكن من الحكم عليها بمساعدة فقرات التعريف ، فأسأل الله العون والتوفيق والقبول </a:t>
            </a:r>
            <a:r>
              <a:rPr lang="ar-SA" b="1" u="sng" dirty="0" smtClean="0"/>
              <a:t>....</a:t>
            </a:r>
          </a:p>
          <a:p>
            <a:endParaRPr lang="ar-SA" b="1" u="sng" dirty="0"/>
          </a:p>
          <a:p>
            <a:endParaRPr lang="ar-SA" b="1" u="sng" dirty="0" smtClean="0"/>
          </a:p>
          <a:p>
            <a:endParaRPr lang="ar-SA" b="1" u="sng" dirty="0"/>
          </a:p>
          <a:p>
            <a:endParaRPr lang="ar-SA" b="1" u="sng" dirty="0" smtClean="0"/>
          </a:p>
          <a:p>
            <a:endParaRPr lang="ar-SA" b="1" u="sng" dirty="0"/>
          </a:p>
          <a:p>
            <a:endParaRPr lang="ar-SA" b="1" u="sng" dirty="0" smtClean="0"/>
          </a:p>
          <a:p>
            <a:endParaRPr lang="ar-SA" b="1" u="sng" dirty="0"/>
          </a:p>
          <a:p>
            <a:endParaRPr lang="ar-SA" b="1" u="sng" dirty="0" smtClean="0"/>
          </a:p>
          <a:p>
            <a:endParaRPr lang="ar-SA" b="1" u="sng" dirty="0"/>
          </a:p>
          <a:p>
            <a:endParaRPr lang="ar-SA" b="1" u="sng" dirty="0" smtClean="0"/>
          </a:p>
          <a:p>
            <a:endParaRPr lang="ar-SA" b="1" u="sng" dirty="0"/>
          </a:p>
          <a:p>
            <a:endParaRPr lang="ar-SA" b="1" u="sng" dirty="0" smtClean="0"/>
          </a:p>
          <a:p>
            <a:endParaRPr lang="ar-SA" b="1" u="sng" dirty="0"/>
          </a:p>
          <a:p>
            <a:endParaRPr lang="ar-SA" b="1" u="sng" dirty="0" smtClean="0"/>
          </a:p>
          <a:p>
            <a:endParaRPr lang="ar-SA" b="1" u="sng" dirty="0"/>
          </a:p>
          <a:p>
            <a:endParaRPr lang="ar-SA" b="1" u="sng" dirty="0" smtClean="0"/>
          </a:p>
          <a:p>
            <a:endParaRPr lang="ar-SA" b="1" u="sng" dirty="0"/>
          </a:p>
          <a:p>
            <a:endParaRPr lang="ar-SA" b="1" u="sng" dirty="0" smtClean="0"/>
          </a:p>
          <a:p>
            <a:endParaRPr lang="ar-SA" b="1" u="sng" dirty="0"/>
          </a:p>
          <a:p>
            <a:endParaRPr lang="ar-SA" dirty="0" smtClean="0"/>
          </a:p>
          <a:p>
            <a:endParaRPr lang="ar-SA" dirty="0"/>
          </a:p>
        </p:txBody>
      </p:sp>
    </p:spTree>
  </p:cSld>
  <p:clrMapOvr>
    <a:masterClrMapping/>
  </p:clrMapOvr>
  <p:transition spd="med">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u="sng" dirty="0"/>
              <a:t>** قوله: (جميع المجتهدين) :</a:t>
            </a:r>
            <a:r>
              <a:rPr lang="ar-SA" dirty="0"/>
              <a:t>** </a:t>
            </a:r>
          </a:p>
        </p:txBody>
      </p:sp>
      <p:sp>
        <p:nvSpPr>
          <p:cNvPr id="3" name="عنصر نائب للمحتوى 2"/>
          <p:cNvSpPr>
            <a:spLocks noGrp="1"/>
          </p:cNvSpPr>
          <p:nvPr>
            <p:ph idx="1"/>
          </p:nvPr>
        </p:nvSpPr>
        <p:spPr/>
        <p:txBody>
          <a:bodyPr>
            <a:normAutofit fontScale="70000" lnSpcReduction="20000"/>
          </a:bodyPr>
          <a:lstStyle/>
          <a:p>
            <a:r>
              <a:rPr lang="ar-SA" dirty="0"/>
              <a:t>- هذه الفقرة تناولت مبحث مهم في الإجماع وهو ( أهل الإجماع ) فإليك المسائل:</a:t>
            </a:r>
            <a:endParaRPr lang="en-US" dirty="0"/>
          </a:p>
          <a:p>
            <a:r>
              <a:rPr lang="ar-SA" dirty="0"/>
              <a:t> </a:t>
            </a:r>
            <a:endParaRPr lang="en-US" dirty="0"/>
          </a:p>
          <a:p>
            <a:r>
              <a:rPr lang="ar-SA" b="1" u="sng" dirty="0"/>
              <a:t>- المسـألة الأولى: : هل إجماع الأكثر حجة </a:t>
            </a:r>
            <a:r>
              <a:rPr lang="ar-SA" b="1" u="sng" dirty="0" err="1"/>
              <a:t>و</a:t>
            </a:r>
            <a:r>
              <a:rPr lang="ar-SA" b="1" u="sng" dirty="0"/>
              <a:t> إجماع </a:t>
            </a:r>
            <a:r>
              <a:rPr lang="ar-SA" b="1" dirty="0"/>
              <a:t>؟</a:t>
            </a:r>
            <a:endParaRPr lang="en-US" dirty="0"/>
          </a:p>
          <a:p>
            <a:r>
              <a:rPr lang="ar-SA" dirty="0"/>
              <a:t>قوله : " جميع " لو طبق تماما هنا لرجح رأي الجمهور في هذه المسألة .</a:t>
            </a:r>
            <a:endParaRPr lang="en-US" dirty="0"/>
          </a:p>
          <a:p>
            <a:r>
              <a:rPr lang="ar-SA" dirty="0"/>
              <a:t>اختلفوا في هذه المسألة على قولين:</a:t>
            </a:r>
            <a:endParaRPr lang="en-US" dirty="0"/>
          </a:p>
          <a:p>
            <a:r>
              <a:rPr lang="ar-SA" dirty="0"/>
              <a:t>القول الأول: ليس بحجة ، وهو قول الجمهور، وعللوا ذلك بأن العصمة إنما هي لجميع الأمة، وقد يكون الصواب أحياناً مع القلة ، فليست العبرة بالكثرة كيف لا ؟ وقد ذم </a:t>
            </a:r>
            <a:r>
              <a:rPr lang="ar-SA" dirty="0" err="1"/>
              <a:t>الشرع</a:t>
            </a:r>
            <a:r>
              <a:rPr lang="ar-SA" dirty="0"/>
              <a:t> الكثرة في عدد من النصوص .</a:t>
            </a:r>
            <a:endParaRPr lang="en-US" dirty="0"/>
          </a:p>
          <a:p>
            <a:r>
              <a:rPr lang="ar-SA" dirty="0"/>
              <a:t>القول الثاني: أنه حجة  ، وهو قول ابن جرير الطبري، وابن </a:t>
            </a:r>
            <a:r>
              <a:rPr lang="ar-SA" dirty="0" err="1"/>
              <a:t>خويز</a:t>
            </a:r>
            <a:r>
              <a:rPr lang="ar-SA" dirty="0"/>
              <a:t> </a:t>
            </a:r>
            <a:r>
              <a:rPr lang="ar-SA" dirty="0" err="1"/>
              <a:t>منداد</a:t>
            </a:r>
            <a:r>
              <a:rPr lang="ar-SA" dirty="0"/>
              <a:t> من المالكية، وأُلزِم هؤلاء بقولهم إلزاماً قوياً وهو أن إجماع الأكثر في هذه المسألة على أنه ليس بحجة ، فيلزم أن يأخذوا برأي الكثرة هنا القاضي بعدم اعتبار ذلك إجماعاً .</a:t>
            </a:r>
            <a:endParaRPr lang="en-US" dirty="0"/>
          </a:p>
          <a:p>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186766" cy="5554683"/>
          </a:xfrm>
        </p:spPr>
        <p:txBody>
          <a:bodyPr>
            <a:normAutofit fontScale="77500" lnSpcReduction="20000"/>
          </a:bodyPr>
          <a:lstStyle/>
          <a:p>
            <a:r>
              <a:rPr lang="ar-SA" b="1" u="sng" dirty="0"/>
              <a:t>- المسألة الثانية : هل يدخل العوام في الإجماع ؟</a:t>
            </a:r>
            <a:endParaRPr lang="en-US" sz="2000" dirty="0"/>
          </a:p>
          <a:p>
            <a:r>
              <a:rPr lang="ar-SA" dirty="0"/>
              <a:t>التعريف قصر الاعتبار في المجتهدين فقط ، أما العوام فوقع خلاف في دخولهم هذا الميدان الخطير :</a:t>
            </a:r>
            <a:endParaRPr lang="en-US" sz="2000" dirty="0"/>
          </a:p>
          <a:p>
            <a:r>
              <a:rPr lang="ar-SA" dirty="0"/>
              <a:t>والعوام على نوعين :</a:t>
            </a:r>
            <a:endParaRPr lang="en-US" sz="2000" dirty="0"/>
          </a:p>
          <a:p>
            <a:pPr lvl="2"/>
            <a:r>
              <a:rPr lang="ar-SA" dirty="0"/>
              <a:t>العامي حقيقة : وهو من كان عامياً بحيث لم يتحصل على أي نوع من أنواع العلوم . </a:t>
            </a:r>
            <a:endParaRPr lang="en-US" sz="1600" dirty="0"/>
          </a:p>
          <a:p>
            <a:pPr lvl="2"/>
            <a:r>
              <a:rPr lang="ar-SA" dirty="0"/>
              <a:t>العامي حكماً : وهو من كان ذا علم لكن علمه ليس له علاقة بالحكم الشرعي ، كالطب والهندسة والجغرافيا ... </a:t>
            </a:r>
            <a:endParaRPr lang="en-US" sz="1600" dirty="0"/>
          </a:p>
          <a:p>
            <a:pPr lvl="0"/>
            <a:r>
              <a:rPr lang="ar-SA" dirty="0"/>
              <a:t>فالعامي بنوعيه اختلف في كونه من أهل الإجماع على أقوال :</a:t>
            </a:r>
            <a:endParaRPr lang="en-US" sz="2000" dirty="0"/>
          </a:p>
          <a:p>
            <a:r>
              <a:rPr lang="ar-SA" dirty="0"/>
              <a:t>القول الأول : لا يدخلون في الإجماع ، وهو قول الجمهور ، واستدلوا بقوله تعالى: {لَعَلِمَهُ الَّذِينَ يَسْتَنْبِطُونَهُ مِنْهُمْ} ، (فاسألوا أهل الذكر ) ، ولو سألنا العامي لنعرف رأيه في النازلة لكان هذا من تكليف ما لا يطاق ، وكأننا نقول له أن يتكلم بالجهل بل بالكذب قال تعالى : ( ولا تقولوا لما تصف ألسنتكم الكذب هذا حلال وهذا حرام لتفتروا على الله الكذب .. )  .</a:t>
            </a:r>
            <a:endParaRPr lang="en-US" sz="2000" dirty="0"/>
          </a:p>
          <a:p>
            <a:r>
              <a:rPr lang="ar-SA" dirty="0"/>
              <a:t>القول الثاني : يدخلون في الإجماع، وهو رأي </a:t>
            </a:r>
            <a:r>
              <a:rPr lang="ar-SA" dirty="0" err="1"/>
              <a:t>الآمدي</a:t>
            </a:r>
            <a:r>
              <a:rPr lang="ar-SA" dirty="0"/>
              <a:t> ، واستدلوا بقوله تعالى: {وَيَتَّبِعْ غَيْرَ سَبِيلِ المُؤْمِنِينَ}، وبقوله: (لا تَجْتَمِعُ أُمَّتِي عَلَى ضَلالَةٍ) والعوام من المؤمنين، وهم بعض الأمة .</a:t>
            </a:r>
            <a:endParaRPr lang="en-US" sz="2000" dirty="0"/>
          </a:p>
          <a:p>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115328" cy="5554683"/>
          </a:xfrm>
        </p:spPr>
        <p:txBody>
          <a:bodyPr>
            <a:normAutofit fontScale="92500" lnSpcReduction="10000"/>
          </a:bodyPr>
          <a:lstStyle/>
          <a:p>
            <a:r>
              <a:rPr lang="ar-SA" b="1" dirty="0"/>
              <a:t>مسألة </a:t>
            </a:r>
            <a:r>
              <a:rPr lang="ar-SA" dirty="0"/>
              <a:t> : الفقيه الذي لا يعرف الأصول والأصولي الذي لا يعرف الفقه ، هل هو من أهل الإجماع ؟</a:t>
            </a:r>
            <a:endParaRPr lang="en-US" dirty="0"/>
          </a:p>
          <a:p>
            <a:r>
              <a:rPr lang="ar-SA" dirty="0"/>
              <a:t>هذه المسألة الخلاف فيها أشد من الخلاف في العامي بنوعيه السابقين ، لكون هذين العلمين لهما علاقة وثيقة بالحكم الشرعي !! لذا قوى </a:t>
            </a:r>
            <a:r>
              <a:rPr lang="ar-SA" dirty="0" err="1"/>
              <a:t>المرداوي</a:t>
            </a:r>
            <a:r>
              <a:rPr lang="ar-SA" dirty="0"/>
              <a:t> الحنبلي دخولهما في الإجماع وهو رأي الجمهور ، للتلازم الكبير بينهما ، </a:t>
            </a:r>
            <a:r>
              <a:rPr lang="ar-SA" dirty="0" err="1"/>
              <a:t>والجويني</a:t>
            </a:r>
            <a:r>
              <a:rPr lang="ar-SA" dirty="0"/>
              <a:t> يرى أن اعتبار الأصولي فقط هو الحق وكذا </a:t>
            </a:r>
            <a:r>
              <a:rPr lang="ar-SA" dirty="0" err="1"/>
              <a:t>الباقلاني</a:t>
            </a:r>
            <a:r>
              <a:rPr lang="ar-SA" dirty="0"/>
              <a:t> ، </a:t>
            </a:r>
            <a:endParaRPr lang="en-US" dirty="0"/>
          </a:p>
          <a:p>
            <a:r>
              <a:rPr lang="ar-SA" dirty="0"/>
              <a:t>وقال المجد بن تيمية : "من أحكم أكثر أدوات الاجتهاد ولم يبق إلا خصلة أو خصلتان اتفق الفقهاء والمتكلمون على أنه لا يعتد بخلافه ، خلافا </a:t>
            </a:r>
            <a:r>
              <a:rPr lang="ar-SA" dirty="0" err="1"/>
              <a:t>للباقلاني</a:t>
            </a:r>
            <a:r>
              <a:rPr lang="ar-SA" dirty="0"/>
              <a:t> "</a:t>
            </a:r>
            <a:endParaRPr lang="en-US" dirty="0"/>
          </a:p>
          <a:p>
            <a:r>
              <a:rPr lang="ar-SA" dirty="0"/>
              <a:t>ويخرجها البعض على مسألة تجزؤ </a:t>
            </a:r>
            <a:r>
              <a:rPr lang="ar-SA" dirty="0" err="1"/>
              <a:t>الإجتهاد</a:t>
            </a:r>
            <a:r>
              <a:rPr lang="ar-SA" dirty="0"/>
              <a:t> والجمهور على جوازه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57232"/>
            <a:ext cx="8258204" cy="5268931"/>
          </a:xfrm>
        </p:spPr>
        <p:txBody>
          <a:bodyPr>
            <a:normAutofit fontScale="40000" lnSpcReduction="20000"/>
          </a:bodyPr>
          <a:lstStyle/>
          <a:p>
            <a:r>
              <a:rPr lang="ar-SA" sz="3800" dirty="0"/>
              <a:t>مسألة : المجتهد الفاسق هل يتأهل للإجماع ؟</a:t>
            </a:r>
            <a:endParaRPr lang="en-US" sz="3800" dirty="0"/>
          </a:p>
          <a:p>
            <a:r>
              <a:rPr lang="ar-SA" sz="3800" dirty="0"/>
              <a:t>ينقسم الفسق إلى قسمين : عملي يتعلق بالشهوات ، واعتقادي يتعلق بالشبهات كالبدع والأهواء ، فعلى التعريف لا يخرجان من الاعتبار ، لكن العلماء اختلفوا </a:t>
            </a:r>
            <a:r>
              <a:rPr lang="ar-SA" sz="3800" dirty="0" err="1"/>
              <a:t>ههنا</a:t>
            </a:r>
            <a:r>
              <a:rPr lang="ar-SA" sz="3800" dirty="0"/>
              <a:t> ، البعض يرد الجميع والبعض يقبلهما ، والبعض يتساهل مع </a:t>
            </a:r>
            <a:r>
              <a:rPr lang="ar-SA" sz="3800" dirty="0" err="1"/>
              <a:t>الاعتقادي</a:t>
            </a:r>
            <a:r>
              <a:rPr lang="ar-SA" sz="3800" dirty="0"/>
              <a:t> دون العملي لأن الثاني قد يحتاط لدينه عن الكذب الذي هو من العملي ، بخلاف الفسق العملي وكم من مبتدع روى له كبار أئمة السنة وهذا لا يخفى .</a:t>
            </a:r>
            <a:endParaRPr lang="en-US" sz="3800" dirty="0"/>
          </a:p>
          <a:p>
            <a:r>
              <a:rPr lang="ar-SA" sz="3800" dirty="0"/>
              <a:t>والقاضي أبو يعلى يردهما ، وتلميذه </a:t>
            </a:r>
            <a:r>
              <a:rPr lang="ar-SA" sz="3800" dirty="0" err="1"/>
              <a:t>ابو</a:t>
            </a:r>
            <a:r>
              <a:rPr lang="ar-SA" sz="3800" dirty="0"/>
              <a:t> الخطاب يدخلهما في أهلية </a:t>
            </a:r>
            <a:r>
              <a:rPr lang="ar-SA" sz="3800" dirty="0" err="1"/>
              <a:t>الاجماع</a:t>
            </a:r>
            <a:r>
              <a:rPr lang="ar-SA" sz="3800" dirty="0"/>
              <a:t> مستدلا بالآية والحديث –الدالين على الإجماع- حيث لم يفرقا بين عدل وفاسق ، وصحح هذا القول الصفي الهندي ، ونسبه </a:t>
            </a:r>
            <a:r>
              <a:rPr lang="ar-SA" sz="3800" dirty="0" err="1"/>
              <a:t>السمعاني</a:t>
            </a:r>
            <a:r>
              <a:rPr lang="ar-SA" sz="3800" dirty="0"/>
              <a:t> إلى الشافعي . </a:t>
            </a:r>
            <a:endParaRPr lang="en-US" sz="3800" dirty="0"/>
          </a:p>
          <a:p>
            <a:r>
              <a:rPr lang="en-US" sz="3800" dirty="0"/>
              <a:t> </a:t>
            </a:r>
          </a:p>
          <a:p>
            <a:r>
              <a:rPr lang="ar-SA" sz="3800" b="1" u="sng" dirty="0"/>
              <a:t>- المسألة الثالثة:</a:t>
            </a:r>
            <a:r>
              <a:rPr lang="ar-SA" sz="3800" b="1" dirty="0"/>
              <a:t> هل إجماع أهل المدينة حجة ؟</a:t>
            </a:r>
            <a:endParaRPr lang="en-US" sz="3800" dirty="0"/>
          </a:p>
          <a:p>
            <a:r>
              <a:rPr lang="ar-SA" sz="3800" dirty="0"/>
              <a:t>اختلفوا في هذه المسألة على قولين:</a:t>
            </a:r>
            <a:endParaRPr lang="en-US" sz="3800" dirty="0"/>
          </a:p>
          <a:p>
            <a:r>
              <a:rPr lang="ar-SA" sz="3800" u="sng" dirty="0"/>
              <a:t>القول الأول:</a:t>
            </a:r>
            <a:r>
              <a:rPr lang="ar-SA" sz="3800" dirty="0"/>
              <a:t> ليس بحجة، وهو قول الجمهور.</a:t>
            </a:r>
            <a:endParaRPr lang="en-US" sz="3800" dirty="0"/>
          </a:p>
          <a:p>
            <a:r>
              <a:rPr lang="ar-SA" sz="3800" u="sng" dirty="0"/>
              <a:t>القول الثاني:</a:t>
            </a:r>
            <a:r>
              <a:rPr lang="ar-SA" sz="3800" dirty="0"/>
              <a:t> أنه حجة، وهو قول المالكية، واستدلوا بحديث النبي </a:t>
            </a:r>
            <a:r>
              <a:rPr lang="en-US" sz="3800" dirty="0"/>
              <a:t>e</a:t>
            </a:r>
            <a:r>
              <a:rPr lang="ar-SA" sz="3800" dirty="0"/>
              <a:t> (المَدِينَةُ تَنْفِي خَبَثَهَا كَمَا يَنْفِي الكِيرُ خَبَثَ الحَدِيدِ).</a:t>
            </a:r>
            <a:endParaRPr lang="en-US" sz="3800" dirty="0"/>
          </a:p>
          <a:p>
            <a:r>
              <a:rPr lang="ar-SA" sz="3800" dirty="0"/>
              <a:t>قال </a:t>
            </a:r>
            <a:r>
              <a:rPr lang="ar-SA" sz="3800" dirty="0" err="1"/>
              <a:t>القرافي</a:t>
            </a:r>
            <a:r>
              <a:rPr lang="ar-SA" sz="3800" dirty="0"/>
              <a:t>: هذا الحديث يدل </a:t>
            </a:r>
            <a:r>
              <a:rPr lang="ar-SA" sz="3500" dirty="0" err="1"/>
              <a:t>بمنطوقه</a:t>
            </a:r>
            <a:r>
              <a:rPr lang="ar-SA" sz="3500" dirty="0"/>
              <a:t> على حجية إجماع أهل المدينة، وحديث (لا تَجْتَمِعُ أُمَّتِي عَلَى ضَلالَةٍ) يدل بمفهومه </a:t>
            </a:r>
            <a:endParaRPr lang="ar-SA" sz="3500" dirty="0" smtClean="0"/>
          </a:p>
          <a:p>
            <a:r>
              <a:rPr lang="ar-SA" sz="3500" dirty="0" smtClean="0"/>
              <a:t>على عدم حجيته والمنطوق يقدم على المفهوم .</a:t>
            </a:r>
            <a:endParaRPr lang="en-US" sz="3500" dirty="0" smtClean="0"/>
          </a:p>
          <a:p>
            <a:r>
              <a:rPr lang="ar-SA" sz="3500" dirty="0" smtClean="0"/>
              <a:t>لكن أدلة حجية الإجماع أثبتت العصمة لجميع الأمة وكافة المؤمنين فكيف يضيق في أهل المدينة فقط ، ويلغى علماء الأمة وهم أكثر بكثير من علماء المدينة ، فهل نلغي كل </a:t>
            </a:r>
            <a:r>
              <a:rPr lang="ar-SA" sz="3500" dirty="0" smtClean="0"/>
              <a:t>أولئك </a:t>
            </a:r>
            <a:r>
              <a:rPr lang="ar-SA" sz="3500" dirty="0" smtClean="0"/>
              <a:t>ونجعل العصمة لعلماء بلد مخصوص ونلزم بقية المجتهدين بقول بعض المجتهدين ! ونستدل لذلك بحديث في فضائل المدينة ، ولدينا ضابط مهم : " أن الفضيلة لا تدل على الحجية " وهذا الضابط يعالج مسألتنا هذه ، والتي تليها وكثير من المسائل في هذا الباب. </a:t>
            </a:r>
            <a:endParaRPr lang="en-US" sz="3500" dirty="0"/>
          </a:p>
          <a:p>
            <a:r>
              <a:rPr lang="ar-SA" sz="3500" u="sng" dirty="0"/>
              <a:t>- المسألة الرابعة</a:t>
            </a:r>
            <a:r>
              <a:rPr lang="ar-SA" sz="3500" dirty="0"/>
              <a:t>: هل إجماع الخلفاء الأربعة حجة ؟</a:t>
            </a:r>
            <a:endParaRPr lang="en-US" sz="3500" dirty="0"/>
          </a:p>
          <a:p>
            <a:r>
              <a:rPr lang="ar-SA" sz="3800" dirty="0"/>
              <a:t>هناك رواية للإمام أحمد على أن إجماع الخلفاء حجة، واستدل بقوله </a:t>
            </a:r>
            <a:r>
              <a:rPr lang="en-US" sz="3800" dirty="0"/>
              <a:t>e</a:t>
            </a:r>
            <a:r>
              <a:rPr lang="ar-SA" sz="3800" dirty="0"/>
              <a:t> (فَعَلَيْكُمْ بِسُنَّتِي وَسُنَّةِ الخُلَفَاءِ الرَّاشِدِينَ المَهْدِيِّينَ مِنْ بَعْدِي).</a:t>
            </a:r>
            <a:endParaRPr lang="en-US" sz="3800" dirty="0"/>
          </a:p>
          <a:p>
            <a:r>
              <a:rPr lang="ar-SA" sz="3800" b="1" dirty="0"/>
              <a:t>- المسألة الخامسة: لا يشترط إجماع جميع المجتهدين في القضية الواحدة إلى يوم القيامة، لأنه يلغي الإجماع.</a:t>
            </a:r>
            <a:endParaRPr lang="en-US" sz="3800" dirty="0"/>
          </a:p>
          <a:p>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u="sng" dirty="0"/>
              <a:t>قوله : ( من أمة </a:t>
            </a:r>
            <a:r>
              <a:rPr lang="ar-SA" b="1" u="sng" dirty="0" smtClean="0"/>
              <a:t>محمد </a:t>
            </a:r>
            <a:r>
              <a:rPr lang="ar-SA" sz="1800" b="1" u="sng" dirty="0" smtClean="0"/>
              <a:t>صلى الله عليه وسلم</a:t>
            </a:r>
            <a:r>
              <a:rPr lang="ar-SA" b="1" u="sng" dirty="0" smtClean="0"/>
              <a:t> </a:t>
            </a:r>
            <a:r>
              <a:rPr lang="ar-SA" b="1" u="sng" dirty="0"/>
              <a:t>)</a:t>
            </a:r>
            <a:endParaRPr lang="ar-SA" dirty="0"/>
          </a:p>
        </p:txBody>
      </p:sp>
      <p:sp>
        <p:nvSpPr>
          <p:cNvPr id="3" name="عنصر نائب للمحتوى 2"/>
          <p:cNvSpPr>
            <a:spLocks noGrp="1"/>
          </p:cNvSpPr>
          <p:nvPr>
            <p:ph idx="1"/>
          </p:nvPr>
        </p:nvSpPr>
        <p:spPr/>
        <p:txBody>
          <a:bodyPr/>
          <a:lstStyle/>
          <a:p>
            <a:r>
              <a:rPr lang="ar-SA" dirty="0"/>
              <a:t>يبين هذا القيد أهل الإجماع وهم أهل الإسلام فقط دون باقي الملل والنحل ، ويكشف العلماء السر باختصاص الأمة المحمدية بالإجماع وذلك لكون أمة النبي </a:t>
            </a:r>
            <a:r>
              <a:rPr lang="en-US" dirty="0"/>
              <a:t>e</a:t>
            </a:r>
            <a:r>
              <a:rPr lang="ar-SA" dirty="0"/>
              <a:t> هي كل الأمة وجميع المسلمين لأنه </a:t>
            </a:r>
            <a:r>
              <a:rPr lang="en-US" dirty="0"/>
              <a:t>e</a:t>
            </a:r>
            <a:r>
              <a:rPr lang="ar-SA" dirty="0"/>
              <a:t> بعث إلى الناس عامة ، بخلاف غيره من الأنبياء حيث كانوا يبعثون إلى أقوامهم خاصة ، لذا فهم ليسوا كل المؤمنين ولا جميع الأمة فلوا أجمعوا على رأي فليس إجماع جميع المؤمنين .</a:t>
            </a:r>
            <a:endParaRPr lang="en-US" dirty="0"/>
          </a:p>
          <a:p>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u="sng" dirty="0"/>
              <a:t>** قوله: (بعد </a:t>
            </a:r>
            <a:r>
              <a:rPr lang="ar-SA" b="1" u="sng" dirty="0" smtClean="0"/>
              <a:t>وفاته</a:t>
            </a:r>
            <a:r>
              <a:rPr lang="ar-SA" b="1" u="sng" dirty="0"/>
              <a:t> </a:t>
            </a:r>
            <a:r>
              <a:rPr lang="ar-SA" sz="1800" b="1" u="sng" dirty="0" smtClean="0"/>
              <a:t>صلى الله عليه وسلم</a:t>
            </a:r>
            <a:r>
              <a:rPr lang="ar-SA" b="1" u="sng" dirty="0" smtClean="0"/>
              <a:t>) </a:t>
            </a:r>
            <a:r>
              <a:rPr lang="ar-SA" b="1" u="sng" dirty="0"/>
              <a:t>:</a:t>
            </a:r>
            <a:r>
              <a:rPr lang="ar-SA" dirty="0"/>
              <a:t>** </a:t>
            </a:r>
          </a:p>
        </p:txBody>
      </p:sp>
      <p:sp>
        <p:nvSpPr>
          <p:cNvPr id="3" name="عنصر نائب للمحتوى 2"/>
          <p:cNvSpPr>
            <a:spLocks noGrp="1"/>
          </p:cNvSpPr>
          <p:nvPr>
            <p:ph idx="1"/>
          </p:nvPr>
        </p:nvSpPr>
        <p:spPr/>
        <p:txBody>
          <a:bodyPr/>
          <a:lstStyle/>
          <a:p>
            <a:r>
              <a:rPr lang="ar-SA" dirty="0"/>
              <a:t>لا بد أن يكون الإجماع بعد وفاة النبي </a:t>
            </a:r>
            <a:r>
              <a:rPr lang="en-US" dirty="0"/>
              <a:t>e</a:t>
            </a:r>
            <a:r>
              <a:rPr lang="ar-SA" dirty="0"/>
              <a:t> حتى يكون معتبراً، أما في حياته فالمصدر الوحيد الذي تستقى منه الأحكام هو النبي </a:t>
            </a:r>
            <a:r>
              <a:rPr lang="en-US" dirty="0"/>
              <a:t>e</a:t>
            </a:r>
            <a:r>
              <a:rPr lang="ar-SA" dirty="0"/>
              <a:t> ، فالحجة إنما هي في قوله وفعله ولا عبرة بقول وفعل بقية المجتهدين، ونقل </a:t>
            </a:r>
            <a:r>
              <a:rPr lang="ar-SA" dirty="0" err="1"/>
              <a:t>الآمدي</a:t>
            </a:r>
            <a:r>
              <a:rPr lang="ar-SA" dirty="0"/>
              <a:t> الإجماع على ذلك.</a:t>
            </a:r>
            <a:endParaRPr lang="en-US" dirty="0"/>
          </a:p>
          <a:p>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85794"/>
            <a:ext cx="8401080" cy="5340369"/>
          </a:xfrm>
        </p:spPr>
        <p:txBody>
          <a:bodyPr>
            <a:normAutofit fontScale="70000" lnSpcReduction="20000"/>
          </a:bodyPr>
          <a:lstStyle/>
          <a:p>
            <a:r>
              <a:rPr lang="ar-SA" b="1" u="sng" dirty="0"/>
              <a:t>القول الثاني</a:t>
            </a:r>
            <a:r>
              <a:rPr lang="ar-SA" dirty="0"/>
              <a:t>: أن العصر المشترط في الإجماع هو من بعد النظر في القضية ودراستها ويمتد إلى وفاة آخر المجتهدين الذين نظروا في تلك القضية، وهذا ما يعبر عنه </a:t>
            </a:r>
            <a:r>
              <a:rPr lang="ar-SA" dirty="0" err="1"/>
              <a:t>بـ</a:t>
            </a:r>
            <a:r>
              <a:rPr lang="ar-SA" dirty="0"/>
              <a:t> (انقراض عصر المجتهدين).</a:t>
            </a:r>
            <a:endParaRPr lang="en-US" dirty="0"/>
          </a:p>
          <a:p>
            <a:r>
              <a:rPr lang="ar-SA" dirty="0"/>
              <a:t>ويرد على أصحاب هذا القول بأن فيه خرقاً للإجماع ، وبأنه يلزم منه اجتماع الأمة على باطل.</a:t>
            </a:r>
            <a:endParaRPr lang="en-US" dirty="0"/>
          </a:p>
          <a:p>
            <a:r>
              <a:rPr lang="ar-SA" dirty="0"/>
              <a:t>وينبه هنا على أن الجميع قالوا بعدم اعتبار قول من طرأ عليه الاجتهاد وبلغ رتبته بعد نظر أولئك في القضية.</a:t>
            </a:r>
            <a:endParaRPr lang="en-US" dirty="0"/>
          </a:p>
          <a:p>
            <a:r>
              <a:rPr lang="ar-SA" dirty="0"/>
              <a:t>  </a:t>
            </a:r>
            <a:r>
              <a:rPr lang="ar-SA" dirty="0" smtClean="0"/>
              <a:t>       *************************************************</a:t>
            </a:r>
            <a:endParaRPr lang="en-US" dirty="0"/>
          </a:p>
          <a:p>
            <a:r>
              <a:rPr lang="ar-SA" b="1" dirty="0"/>
              <a:t>- مسألة: هل العصر الذي يعتبر في الإجماع هو عصر الصحابة </a:t>
            </a:r>
            <a:r>
              <a:rPr lang="en-US" b="1" dirty="0"/>
              <a:t>y</a:t>
            </a:r>
            <a:r>
              <a:rPr lang="ar-SA" b="1" dirty="0"/>
              <a:t> فقط ؟</a:t>
            </a:r>
            <a:endParaRPr lang="en-US" dirty="0"/>
          </a:p>
          <a:p>
            <a:r>
              <a:rPr lang="ar-SA" dirty="0"/>
              <a:t>اختلفوا في ذلك على قولين:</a:t>
            </a:r>
            <a:endParaRPr lang="en-US" dirty="0"/>
          </a:p>
          <a:p>
            <a:r>
              <a:rPr lang="ar-SA" u="sng" dirty="0"/>
              <a:t>القول الأول</a:t>
            </a:r>
            <a:r>
              <a:rPr lang="ar-SA" dirty="0"/>
              <a:t>: أن الإجماع خاص بعصر الصحابة والتابعين، لاستحالة وقوعه ومعرفته فيمن بعدهم، وهو قول الظاهرية، ورواية للإمام أحمد، وقال </a:t>
            </a:r>
            <a:r>
              <a:rPr lang="ar-SA" dirty="0" err="1"/>
              <a:t>به</a:t>
            </a:r>
            <a:r>
              <a:rPr lang="ar-SA" dirty="0"/>
              <a:t> بعض الشافعية.</a:t>
            </a:r>
            <a:endParaRPr lang="en-US" dirty="0"/>
          </a:p>
          <a:p>
            <a:r>
              <a:rPr lang="ar-SA" u="sng" dirty="0"/>
              <a:t>القول الثاني</a:t>
            </a:r>
            <a:r>
              <a:rPr lang="ar-SA" dirty="0"/>
              <a:t>: أنه حجة في كل عصر من العصور، وهو قول الجمهور.</a:t>
            </a:r>
            <a:endParaRPr lang="en-US" dirty="0"/>
          </a:p>
          <a:p>
            <a:r>
              <a:rPr lang="ar-SA" dirty="0"/>
              <a:t>لأن الأدلة الدالة على حجية </a:t>
            </a:r>
            <a:r>
              <a:rPr lang="ar-SA" dirty="0" err="1"/>
              <a:t>الاجماع</a:t>
            </a:r>
            <a:r>
              <a:rPr lang="ar-SA" dirty="0"/>
              <a:t> لم ترد مقيدة بل أطلقت الاعتبار لكل عصر ، ولأن الوقوع يدل على ذلك ، كما تقدم في مسألة حجية </a:t>
            </a:r>
            <a:r>
              <a:rPr lang="ar-SA" dirty="0" err="1"/>
              <a:t>الاجماع</a:t>
            </a:r>
            <a:r>
              <a:rPr lang="ar-SA" dirty="0"/>
              <a:t> .</a:t>
            </a:r>
            <a:endParaRPr lang="en-US" dirty="0"/>
          </a:p>
          <a:p>
            <a:r>
              <a:rPr lang="ar-SA" dirty="0"/>
              <a:t>وينتبه </a:t>
            </a:r>
            <a:r>
              <a:rPr lang="ar-SA" dirty="0" err="1"/>
              <a:t>ههنا</a:t>
            </a:r>
            <a:r>
              <a:rPr lang="ar-SA" dirty="0"/>
              <a:t> إلى أن الرأي الأول لا يلزم منه اللازم الباطل الذي يلزم على القول </a:t>
            </a:r>
            <a:r>
              <a:rPr lang="ar-SA" dirty="0" err="1"/>
              <a:t>بانكار</a:t>
            </a:r>
            <a:r>
              <a:rPr lang="ar-SA" dirty="0"/>
              <a:t> </a:t>
            </a:r>
            <a:r>
              <a:rPr lang="ar-SA" dirty="0" err="1"/>
              <a:t>الاجماع</a:t>
            </a:r>
            <a:r>
              <a:rPr lang="ar-SA" dirty="0"/>
              <a:t> بالكلية .</a:t>
            </a:r>
            <a:endParaRPr lang="en-US" dirty="0"/>
          </a:p>
          <a:p>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u="sng" dirty="0"/>
              <a:t>قوله : (على حكم شرعي ):</a:t>
            </a:r>
            <a:r>
              <a:rPr lang="en-US" dirty="0"/>
              <a:t/>
            </a:r>
            <a:br>
              <a:rPr lang="en-US" dirty="0"/>
            </a:br>
            <a:endParaRPr lang="ar-SA" dirty="0"/>
          </a:p>
        </p:txBody>
      </p:sp>
      <p:sp>
        <p:nvSpPr>
          <p:cNvPr id="3" name="عنصر نائب للمحتوى 2"/>
          <p:cNvSpPr>
            <a:spLocks noGrp="1"/>
          </p:cNvSpPr>
          <p:nvPr>
            <p:ph idx="1"/>
          </p:nvPr>
        </p:nvSpPr>
        <p:spPr/>
        <p:txBody>
          <a:bodyPr>
            <a:normAutofit fontScale="77500" lnSpcReduction="20000"/>
          </a:bodyPr>
          <a:lstStyle/>
          <a:p>
            <a:r>
              <a:rPr lang="ar-SA" dirty="0"/>
              <a:t>وهذا القيد يخرج </a:t>
            </a:r>
            <a:r>
              <a:rPr lang="ar-SA" dirty="0" err="1"/>
              <a:t>الاجماعات</a:t>
            </a:r>
            <a:r>
              <a:rPr lang="ar-SA" dirty="0"/>
              <a:t> فيما عدا الأحكام الشرعية حيث لا تعتبر إجماعا شرعياً ، كإجماع </a:t>
            </a:r>
            <a:r>
              <a:rPr lang="ar-SA" dirty="0" err="1"/>
              <a:t>الأطبار</a:t>
            </a:r>
            <a:r>
              <a:rPr lang="ar-SA" dirty="0"/>
              <a:t> وغيرهم .. فلا حجية فيه شرعاً .</a:t>
            </a:r>
            <a:endParaRPr lang="en-US" dirty="0"/>
          </a:p>
          <a:p>
            <a:r>
              <a:rPr lang="ar-SA" dirty="0"/>
              <a:t>ومسألة </a:t>
            </a:r>
            <a:r>
              <a:rPr lang="ar-SA" dirty="0" err="1"/>
              <a:t>مهمه</a:t>
            </a:r>
            <a:r>
              <a:rPr lang="ar-SA" dirty="0"/>
              <a:t> تتعلق بمستند هذا الحكم المجمع عليه هل يشترط أن يكون نصاً من كتاب أو سنة أو يصح أن يكون عن اجتهاد وقياس ؟</a:t>
            </a:r>
            <a:endParaRPr lang="en-US" dirty="0"/>
          </a:p>
          <a:p>
            <a:r>
              <a:rPr lang="ar-SA" dirty="0"/>
              <a:t>خلاف بين العلماء والجمهور على جواز أن يكون عن اجتهاد وقياس لأن الأدلة لم تشترط ذلك ،ولأن أكثر </a:t>
            </a:r>
            <a:r>
              <a:rPr lang="ar-SA" dirty="0" err="1"/>
              <a:t>الاجماعات</a:t>
            </a:r>
            <a:r>
              <a:rPr lang="ar-SA" dirty="0"/>
              <a:t> هي على </a:t>
            </a:r>
            <a:r>
              <a:rPr lang="ar-SA" dirty="0" err="1"/>
              <a:t>ظنيات</a:t>
            </a:r>
            <a:r>
              <a:rPr lang="ar-SA" dirty="0"/>
              <a:t> من ظواهر </a:t>
            </a:r>
            <a:r>
              <a:rPr lang="ar-SA" dirty="0" err="1"/>
              <a:t>وعمومات</a:t>
            </a:r>
            <a:r>
              <a:rPr lang="ar-SA" dirty="0"/>
              <a:t> ، فلم لا يصح أن تكون عن اجتهاد وقياس .</a:t>
            </a:r>
            <a:endParaRPr lang="en-US" dirty="0"/>
          </a:p>
          <a:p>
            <a:r>
              <a:rPr lang="ar-SA" dirty="0"/>
              <a:t>ومثلوا لما استند لاجتهاد : بإجماع الصحابة على حرب المرتدين .</a:t>
            </a:r>
            <a:endParaRPr lang="en-US" dirty="0"/>
          </a:p>
          <a:p>
            <a:r>
              <a:rPr lang="ar-SA" dirty="0"/>
              <a:t>وعن قياس : </a:t>
            </a:r>
            <a:r>
              <a:rPr lang="ar-SA" dirty="0" err="1"/>
              <a:t>باجماعهم</a:t>
            </a:r>
            <a:r>
              <a:rPr lang="ar-SA" dirty="0"/>
              <a:t> على خلافة الصديق قياسا على </a:t>
            </a:r>
            <a:r>
              <a:rPr lang="ar-SA" dirty="0" err="1"/>
              <a:t>امامته</a:t>
            </a:r>
            <a:r>
              <a:rPr lang="ar-SA" dirty="0"/>
              <a:t> في الصلاة ،</a:t>
            </a:r>
            <a:endParaRPr lang="en-US" dirty="0"/>
          </a:p>
          <a:p>
            <a:r>
              <a:rPr lang="ar-SA" dirty="0"/>
              <a:t>زكاة </a:t>
            </a:r>
            <a:r>
              <a:rPr lang="ar-SA" dirty="0" err="1"/>
              <a:t>الجواميس</a:t>
            </a:r>
            <a:r>
              <a:rPr lang="ar-SA" dirty="0"/>
              <a:t> قياسا على البقر .</a:t>
            </a:r>
            <a:endParaRPr lang="en-US" dirty="0"/>
          </a:p>
          <a:p>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
            </a:r>
            <a:br>
              <a:rPr lang="ar-SA" dirty="0" smtClean="0"/>
            </a:br>
            <a:r>
              <a:rPr lang="ar-SA" dirty="0"/>
              <a:t/>
            </a:r>
            <a:br>
              <a:rPr lang="ar-SA" dirty="0"/>
            </a:br>
            <a:r>
              <a:rPr lang="ar-SA" dirty="0" smtClean="0"/>
              <a:t/>
            </a:r>
            <a:br>
              <a:rPr lang="ar-SA" dirty="0" smtClean="0"/>
            </a:br>
            <a:r>
              <a:rPr lang="ar-SA" dirty="0" smtClean="0">
                <a:cs typeface="PT Bold Dusky" pitchFamily="2" charset="-78"/>
              </a:rPr>
              <a:t>وفي الختام نسأل الله للجميع </a:t>
            </a:r>
            <a:br>
              <a:rPr lang="ar-SA" dirty="0" smtClean="0">
                <a:cs typeface="PT Bold Dusky" pitchFamily="2" charset="-78"/>
              </a:rPr>
            </a:br>
            <a:r>
              <a:rPr lang="ar-SA" dirty="0" smtClean="0">
                <a:cs typeface="PT Bold Dusky" pitchFamily="2" charset="-78"/>
              </a:rPr>
              <a:t>التوفيق للعلم النافع والعمل الصالح</a:t>
            </a:r>
            <a:br>
              <a:rPr lang="ar-SA" dirty="0" smtClean="0">
                <a:cs typeface="PT Bold Dusky" pitchFamily="2" charset="-78"/>
              </a:rPr>
            </a:br>
            <a:r>
              <a:rPr lang="ar-SA" dirty="0" smtClean="0">
                <a:cs typeface="PT Bold Dusky" pitchFamily="2" charset="-78"/>
              </a:rPr>
              <a:t>فأنعم </a:t>
            </a:r>
            <a:r>
              <a:rPr lang="ar-SA" dirty="0" err="1" smtClean="0">
                <a:cs typeface="PT Bold Dusky" pitchFamily="2" charset="-78"/>
              </a:rPr>
              <a:t>به</a:t>
            </a:r>
            <a:r>
              <a:rPr lang="ar-SA" dirty="0" smtClean="0">
                <a:cs typeface="PT Bold Dusky" pitchFamily="2" charset="-78"/>
              </a:rPr>
              <a:t> من زاد نفد </a:t>
            </a:r>
            <a:r>
              <a:rPr lang="ar-SA" dirty="0" err="1" smtClean="0">
                <a:cs typeface="PT Bold Dusky" pitchFamily="2" charset="-78"/>
              </a:rPr>
              <a:t>به</a:t>
            </a:r>
            <a:r>
              <a:rPr lang="ar-SA" dirty="0" smtClean="0">
                <a:cs typeface="PT Bold Dusky" pitchFamily="2" charset="-78"/>
              </a:rPr>
              <a:t> إلى رب العباد</a:t>
            </a:r>
            <a:br>
              <a:rPr lang="ar-SA" dirty="0" smtClean="0">
                <a:cs typeface="PT Bold Dusky" pitchFamily="2" charset="-78"/>
              </a:rPr>
            </a:br>
            <a:endParaRPr lang="ar-SA" dirty="0">
              <a:cs typeface="PT Bold Dusky" pitchFamily="2" charset="-78"/>
            </a:endParaRPr>
          </a:p>
        </p:txBody>
      </p:sp>
      <p:sp>
        <p:nvSpPr>
          <p:cNvPr id="3" name="عنصر نائب للمحتوى 2"/>
          <p:cNvSpPr>
            <a:spLocks noGrp="1"/>
          </p:cNvSpPr>
          <p:nvPr>
            <p:ph idx="1"/>
          </p:nvPr>
        </p:nvSpPr>
        <p:spPr/>
        <p:txBody>
          <a:bodyPr/>
          <a:lstStyle/>
          <a:p>
            <a:endParaRPr lang="ar-SA" dirty="0" smtClean="0"/>
          </a:p>
          <a:p>
            <a:endParaRPr lang="ar-SA" dirty="0"/>
          </a:p>
          <a:p>
            <a:endParaRPr lang="ar-SA" dirty="0" smtClean="0"/>
          </a:p>
          <a:p>
            <a:pPr algn="ctr"/>
            <a:r>
              <a:rPr lang="ar-SA" b="1" dirty="0">
                <a:cs typeface="PT Bold Dusky" pitchFamily="2" charset="-78"/>
              </a:rPr>
              <a:t> </a:t>
            </a:r>
            <a:r>
              <a:rPr lang="ar-SA" b="1" dirty="0" smtClean="0">
                <a:cs typeface="PT Bold Dusky" pitchFamily="2" charset="-78"/>
              </a:rPr>
              <a:t>   </a:t>
            </a:r>
            <a:r>
              <a:rPr lang="ar-SA" b="1" dirty="0" smtClean="0">
                <a:cs typeface="SKR HEAD1 Outlined" pitchFamily="2" charset="-78"/>
              </a:rPr>
              <a:t>كتبه :</a:t>
            </a:r>
          </a:p>
          <a:p>
            <a:pPr algn="ctr"/>
            <a:r>
              <a:rPr lang="ar-SA" b="1" dirty="0" smtClean="0">
                <a:cs typeface="SKR HEAD1 Outlined" pitchFamily="2" charset="-78"/>
              </a:rPr>
              <a:t> يوسف بن هلال </a:t>
            </a:r>
            <a:r>
              <a:rPr lang="ar-SA" b="1" dirty="0" err="1" smtClean="0">
                <a:cs typeface="SKR HEAD1 Outlined" pitchFamily="2" charset="-78"/>
              </a:rPr>
              <a:t>السحيمي</a:t>
            </a:r>
            <a:endParaRPr lang="ar-SA" b="1" dirty="0" smtClean="0">
              <a:cs typeface="SKR HEAD1 Outlined" pitchFamily="2" charset="-78"/>
            </a:endParaRPr>
          </a:p>
          <a:p>
            <a:pPr algn="ctr"/>
            <a:r>
              <a:rPr lang="ar-SA" b="1" dirty="0" smtClean="0">
                <a:cs typeface="SKR HEAD1 Outlined" pitchFamily="2" charset="-78"/>
              </a:rPr>
              <a:t>4/محرم/1431لهجرة الحبيب </a:t>
            </a:r>
          </a:p>
          <a:p>
            <a:pPr algn="ctr"/>
            <a:r>
              <a:rPr lang="ar-SA" b="1" dirty="0" smtClean="0">
                <a:cs typeface="SKR HEAD1 Outlined" pitchFamily="2" charset="-78"/>
              </a:rPr>
              <a:t>صلى الله عليه وسلم</a:t>
            </a:r>
          </a:p>
          <a:p>
            <a:endParaRPr lang="ar-S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r>
              <a:rPr lang="ar-SA" sz="1800" b="1" u="sng" dirty="0" smtClean="0"/>
              <a:t/>
            </a:r>
            <a:br>
              <a:rPr lang="ar-SA" sz="1800" b="1" u="sng" dirty="0" smtClean="0"/>
            </a:br>
            <a:r>
              <a:rPr lang="ar-SA" sz="1800" b="1" u="sng" dirty="0"/>
              <a:t/>
            </a:r>
            <a:br>
              <a:rPr lang="ar-SA" sz="1800" b="1" u="sng" dirty="0"/>
            </a:br>
            <a:r>
              <a:rPr lang="ar-SA" sz="1800" b="1" u="sng" dirty="0" smtClean="0"/>
              <a:t/>
            </a:r>
            <a:br>
              <a:rPr lang="ar-SA" sz="1800" b="1" u="sng" dirty="0" smtClean="0"/>
            </a:br>
            <a:r>
              <a:rPr lang="ar-SA" sz="1800" b="1" u="sng" dirty="0" smtClean="0">
                <a:cs typeface="PT Bold Dusky" pitchFamily="2" charset="-78"/>
              </a:rPr>
              <a:t>** </a:t>
            </a:r>
            <a:r>
              <a:rPr lang="ar-SA" sz="1800" b="1" u="sng" dirty="0">
                <a:cs typeface="PT Bold Dusky" pitchFamily="2" charset="-78"/>
              </a:rPr>
              <a:t>المصدر الثالث من مصادر التشريع الإسلامي : (دليـل الإجماع) :</a:t>
            </a:r>
            <a:r>
              <a:rPr lang="en-US" sz="1800" dirty="0">
                <a:cs typeface="PT Bold Dusky" pitchFamily="2" charset="-78"/>
              </a:rPr>
              <a:t/>
            </a:r>
            <a:br>
              <a:rPr lang="en-US" sz="1800" dirty="0">
                <a:cs typeface="PT Bold Dusky" pitchFamily="2" charset="-78"/>
              </a:rPr>
            </a:br>
            <a:r>
              <a:rPr lang="ar-SA" sz="1800" b="1" dirty="0">
                <a:cs typeface="PT Bold Dusky" pitchFamily="2" charset="-78"/>
              </a:rPr>
              <a:t> </a:t>
            </a:r>
            <a:r>
              <a:rPr lang="en-US" sz="1800" dirty="0">
                <a:cs typeface="PT Bold Dusky" pitchFamily="2" charset="-78"/>
              </a:rPr>
              <a:t/>
            </a:r>
            <a:br>
              <a:rPr lang="en-US" sz="1800" dirty="0">
                <a:cs typeface="PT Bold Dusky" pitchFamily="2" charset="-78"/>
              </a:rPr>
            </a:br>
            <a:r>
              <a:rPr lang="ar-SA" sz="1800" b="1" u="sng" dirty="0">
                <a:cs typeface="PT Bold Dusky" pitchFamily="2" charset="-78"/>
              </a:rPr>
              <a:t>*التعريف اللغوي </a:t>
            </a:r>
            <a:endParaRPr lang="ar-SA" sz="1800" dirty="0">
              <a:cs typeface="PT Bold Dusky" pitchFamily="2" charset="-78"/>
            </a:endParaRPr>
          </a:p>
        </p:txBody>
      </p:sp>
      <p:sp>
        <p:nvSpPr>
          <p:cNvPr id="3" name="عنصر نائب للمحتوى 2"/>
          <p:cNvSpPr>
            <a:spLocks noGrp="1"/>
          </p:cNvSpPr>
          <p:nvPr>
            <p:ph idx="1"/>
          </p:nvPr>
        </p:nvSpPr>
        <p:spPr>
          <a:xfrm>
            <a:off x="214282" y="2000240"/>
            <a:ext cx="8229600" cy="4525963"/>
          </a:xfrm>
        </p:spPr>
        <p:txBody>
          <a:bodyPr/>
          <a:lstStyle/>
          <a:p>
            <a:pPr algn="ctr"/>
            <a:r>
              <a:rPr lang="ar-SA" sz="2400" dirty="0"/>
              <a:t>للإجماع في لغة العرب معنيان : </a:t>
            </a:r>
            <a:endParaRPr lang="en-US" sz="2400" dirty="0"/>
          </a:p>
          <a:p>
            <a:pPr lvl="0" algn="ctr"/>
            <a:r>
              <a:rPr lang="ar-SA" sz="2400" dirty="0"/>
              <a:t>(العزم ) : ومنه حديث : " لا صيام لمن لم يجمع النية من الليل "</a:t>
            </a:r>
            <a:endParaRPr lang="en-US" sz="2400" dirty="0"/>
          </a:p>
          <a:p>
            <a:pPr lvl="0" algn="ctr"/>
            <a:r>
              <a:rPr lang="ar-SA" sz="2400" dirty="0"/>
              <a:t>(الاتفاق) : كقولك : " أجمع الناس على كذا " أي : اتفقوا .  </a:t>
            </a:r>
            <a:endParaRPr lang="en-US" sz="2400" dirty="0"/>
          </a:p>
          <a:p>
            <a:pPr algn="ctr"/>
            <a:r>
              <a:rPr lang="ar-SA" sz="2400" dirty="0"/>
              <a:t>والمعنى المناسب في هذا المبحث : ( هو الاتفاق ).</a:t>
            </a:r>
            <a:endParaRPr lang="en-US" sz="2400" dirty="0"/>
          </a:p>
          <a:p>
            <a:pPr algn="ct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u="sng" dirty="0"/>
              <a:t>** التعريف الاصطلاحـي :</a:t>
            </a:r>
            <a:endParaRPr lang="ar-SA" dirty="0"/>
          </a:p>
        </p:txBody>
      </p:sp>
      <p:sp>
        <p:nvSpPr>
          <p:cNvPr id="3" name="عنصر نائب للمحتوى 2"/>
          <p:cNvSpPr>
            <a:spLocks noGrp="1"/>
          </p:cNvSpPr>
          <p:nvPr>
            <p:ph idx="1"/>
          </p:nvPr>
        </p:nvSpPr>
        <p:spPr/>
        <p:txBody>
          <a:bodyPr/>
          <a:lstStyle/>
          <a:p>
            <a:pPr algn="ctr"/>
            <a:r>
              <a:rPr lang="ar-SA" dirty="0"/>
              <a:t>تعددت عبارات الأصوليين في تعريفهم للإجماع لكن التعريف </a:t>
            </a:r>
            <a:r>
              <a:rPr lang="ar-SA" dirty="0" err="1"/>
              <a:t>الأشمل</a:t>
            </a:r>
            <a:r>
              <a:rPr lang="ar-SA" dirty="0"/>
              <a:t> هو : </a:t>
            </a:r>
            <a:endParaRPr lang="en-US" dirty="0"/>
          </a:p>
          <a:p>
            <a:r>
              <a:rPr lang="ar-SA" dirty="0">
                <a:cs typeface="PT Bold Dusky" pitchFamily="2" charset="-78"/>
              </a:rPr>
              <a:t>((  </a:t>
            </a:r>
            <a:r>
              <a:rPr lang="ar-SA" b="1" u="sng" dirty="0">
                <a:cs typeface="PT Bold Dusky" pitchFamily="2" charset="-78"/>
              </a:rPr>
              <a:t>اتفاق</a:t>
            </a:r>
            <a:r>
              <a:rPr lang="ar-SA" dirty="0">
                <a:cs typeface="PT Bold Dusky" pitchFamily="2" charset="-78"/>
              </a:rPr>
              <a:t> " </a:t>
            </a:r>
            <a:r>
              <a:rPr lang="ar-SA" b="1" u="sng" dirty="0">
                <a:cs typeface="PT Bold Dusky" pitchFamily="2" charset="-78"/>
              </a:rPr>
              <a:t>جميع المجتهدين</a:t>
            </a:r>
            <a:r>
              <a:rPr lang="ar-SA" dirty="0">
                <a:cs typeface="PT Bold Dusky" pitchFamily="2" charset="-78"/>
              </a:rPr>
              <a:t> " </a:t>
            </a:r>
            <a:r>
              <a:rPr lang="ar-SA" b="1" u="sng" dirty="0">
                <a:cs typeface="PT Bold Dusky" pitchFamily="2" charset="-78"/>
              </a:rPr>
              <a:t>من أمة</a:t>
            </a:r>
            <a:r>
              <a:rPr lang="ar-SA" dirty="0">
                <a:cs typeface="PT Bold Dusky" pitchFamily="2" charset="-78"/>
              </a:rPr>
              <a:t> </a:t>
            </a:r>
            <a:r>
              <a:rPr lang="en-US" dirty="0">
                <a:cs typeface="PT Bold Dusky" pitchFamily="2" charset="-78"/>
              </a:rPr>
              <a:t>e </a:t>
            </a:r>
            <a:r>
              <a:rPr lang="ar-SA" b="1" u="sng" dirty="0">
                <a:cs typeface="PT Bold Dusky" pitchFamily="2" charset="-78"/>
              </a:rPr>
              <a:t>محمد </a:t>
            </a:r>
            <a:r>
              <a:rPr lang="ar-SA" dirty="0">
                <a:cs typeface="PT Bold Dusky" pitchFamily="2" charset="-78"/>
              </a:rPr>
              <a:t>" </a:t>
            </a:r>
            <a:r>
              <a:rPr lang="ar-SA" b="1" u="sng" dirty="0">
                <a:cs typeface="PT Bold Dusky" pitchFamily="2" charset="-78"/>
              </a:rPr>
              <a:t>بعد وفاته</a:t>
            </a:r>
            <a:r>
              <a:rPr lang="ar-SA" dirty="0">
                <a:cs typeface="PT Bold Dusky" pitchFamily="2" charset="-78"/>
              </a:rPr>
              <a:t> " </a:t>
            </a:r>
            <a:r>
              <a:rPr lang="ar-SA" b="1" u="sng" dirty="0">
                <a:cs typeface="PT Bold Dusky" pitchFamily="2" charset="-78"/>
              </a:rPr>
              <a:t>في أي عصر من العصور</a:t>
            </a:r>
            <a:r>
              <a:rPr lang="ar-SA" dirty="0">
                <a:cs typeface="PT Bold Dusky" pitchFamily="2" charset="-78"/>
              </a:rPr>
              <a:t> " </a:t>
            </a:r>
            <a:r>
              <a:rPr lang="ar-SA" b="1" u="sng" dirty="0">
                <a:cs typeface="PT Bold Dusky" pitchFamily="2" charset="-78"/>
              </a:rPr>
              <a:t>على حكم شرعي</a:t>
            </a:r>
            <a:r>
              <a:rPr lang="ar-SA" dirty="0">
                <a:cs typeface="PT Bold Dusky" pitchFamily="2" charset="-78"/>
              </a:rPr>
              <a:t> )).</a:t>
            </a:r>
            <a:endParaRPr lang="en-US" dirty="0">
              <a:cs typeface="PT Bold Dusky" pitchFamily="2" charset="-78"/>
            </a:endParaRPr>
          </a:p>
          <a:p>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u="sng" dirty="0" smtClean="0"/>
              <a:t/>
            </a:r>
            <a:br>
              <a:rPr lang="ar-SA" u="sng" dirty="0" smtClean="0"/>
            </a:br>
            <a:r>
              <a:rPr lang="ar-SA" u="sng" dirty="0" smtClean="0"/>
              <a:t>بداية </a:t>
            </a:r>
            <a:r>
              <a:rPr lang="ar-SA" u="sng" dirty="0"/>
              <a:t>الدراسة : </a:t>
            </a:r>
            <a:r>
              <a:rPr lang="en-US" dirty="0"/>
              <a:t/>
            </a:r>
            <a:br>
              <a:rPr lang="en-US" dirty="0"/>
            </a:br>
            <a:r>
              <a:rPr lang="ar-SA" b="1" u="sng" dirty="0"/>
              <a:t>** قـوله: (اتفــاق) :**</a:t>
            </a:r>
            <a:r>
              <a:rPr lang="en-US" dirty="0"/>
              <a:t/>
            </a:r>
            <a:br>
              <a:rPr lang="en-US" dirty="0"/>
            </a:br>
            <a:endParaRPr lang="ar-SA" dirty="0"/>
          </a:p>
        </p:txBody>
      </p:sp>
      <p:sp>
        <p:nvSpPr>
          <p:cNvPr id="3" name="عنصر نائب للمحتوى 2"/>
          <p:cNvSpPr>
            <a:spLocks noGrp="1"/>
          </p:cNvSpPr>
          <p:nvPr>
            <p:ph idx="1"/>
          </p:nvPr>
        </p:nvSpPr>
        <p:spPr/>
        <p:txBody>
          <a:bodyPr>
            <a:normAutofit fontScale="70000" lnSpcReduction="20000"/>
          </a:bodyPr>
          <a:lstStyle/>
          <a:p>
            <a:r>
              <a:rPr lang="ar-SA" dirty="0"/>
              <a:t>هذا هو المعنى اللغوي الثاني للإجماع كما تقدم ، وتحته مسائل :</a:t>
            </a:r>
            <a:endParaRPr lang="en-US" dirty="0"/>
          </a:p>
          <a:p>
            <a:r>
              <a:rPr lang="ar-SA" b="1" u="sng" dirty="0"/>
              <a:t>المسألة الأولى</a:t>
            </a:r>
            <a:r>
              <a:rPr lang="ar-SA" dirty="0"/>
              <a:t> : لو لم يبقى في الأمة إلا مجتهد واحد فهل قوله يعتبر إجماعا ؟ على هذه العبارة (اتفاق) لا يعتبر ؛ لأن الاتفاق لا يكون إلا من اثنين فأكثر ؛ لذا رجع بعض الأصوليين -في مثل هذه الحالة- إلى المعنى اللغوي الثاني وهو (العزم ) كي يدخل هذا النوع خصوصاً إذا عرفنا أنه لولاه لتأثرت نظرية العصمة التي أثبتها الشارع للأمة .</a:t>
            </a:r>
            <a:endParaRPr lang="en-US" dirty="0"/>
          </a:p>
          <a:p>
            <a:r>
              <a:rPr lang="ar-SA" b="1" u="sng" dirty="0"/>
              <a:t>المسألة الثانية : حجية الإجماع :</a:t>
            </a:r>
            <a:endParaRPr lang="en-US" dirty="0"/>
          </a:p>
          <a:p>
            <a:r>
              <a:rPr lang="ar-SA" dirty="0"/>
              <a:t>لا خلاف في أن الإجماع يعد مصدرا من مصادر التشريع ، تستسقى منه الأحكام ، ويكشف </a:t>
            </a:r>
            <a:r>
              <a:rPr lang="ar-SA" dirty="0" err="1"/>
              <a:t>به</a:t>
            </a:r>
            <a:r>
              <a:rPr lang="ar-SA" dirty="0"/>
              <a:t> الحلال والحرام ، واستمر هذا واستقر في عصر الصحابة والتابعين ومن بعدهم ، وإنما طرأ الخلاف بعد مجيء : النظام </a:t>
            </a:r>
            <a:r>
              <a:rPr lang="ar-SA" dirty="0" err="1"/>
              <a:t>المعتزلي</a:t>
            </a:r>
            <a:r>
              <a:rPr lang="ar-SA" dirty="0"/>
              <a:t> الذي قال برد الإجماع  ، ثم تابعه بعض أهل البدع لكي تسلم لهم بدعهم وذلك لما رأوا أن الإجماع يهدم بدعهم ، وتتكسر عليه سهامها ، فلم يكن لهم إلا أن يقولوا بعدم حجيته ، مخالفين بذلك سبيل المؤمنين ، وما عليه الأمة طيلة تلك القرون الفاضلة ، فهل يعقل أن الأمة تعمل بضلالة كل تلك القرون ولا تتنبه لهذا إلا بعد أن يأتي هذا </a:t>
            </a:r>
            <a:r>
              <a:rPr lang="ar-SA" dirty="0" err="1"/>
              <a:t>المعتزلي</a:t>
            </a:r>
            <a:r>
              <a:rPr lang="ar-SA" dirty="0"/>
              <a:t> فيوقظها من تلك الرقدة !! . خصوصا إذا عرفنا أنه لما نوقش وقيل له : كيف تخالف </a:t>
            </a:r>
            <a:r>
              <a:rPr lang="ar-SA" dirty="0" err="1"/>
              <a:t>الشرع</a:t>
            </a:r>
            <a:r>
              <a:rPr lang="ar-SA" dirty="0"/>
              <a:t> بهذا الرأي ؟ </a:t>
            </a:r>
            <a:endParaRPr lang="en-US" dirty="0"/>
          </a:p>
          <a:p>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472518" cy="5483245"/>
          </a:xfrm>
        </p:spPr>
        <p:txBody>
          <a:bodyPr>
            <a:normAutofit fontScale="62500" lnSpcReduction="20000"/>
          </a:bodyPr>
          <a:lstStyle/>
          <a:p>
            <a:r>
              <a:rPr lang="ar-SA" dirty="0"/>
              <a:t>ارتبك كثيراً واضطرب لما عرف شناعة قوله ، فأراد أن يخرج من هذا المأزق الكبير فقال : الإجماع المردود عندي هو : *( كل قول قامت حجته )* قال هذا هروباً من شناعة مخالفة </a:t>
            </a:r>
            <a:r>
              <a:rPr lang="ar-SA" dirty="0" err="1"/>
              <a:t>الشرع</a:t>
            </a:r>
            <a:r>
              <a:rPr lang="ar-SA" dirty="0"/>
              <a:t> ، فوقع في مخالفة اللغة والعقل أيضاً ، فما علاقة لفظ الإجماع بهذا المعنى الذي اخترعه النظام ، بلا علاقة لغوية ولا عقلية ولا شرعية فأصبح قوله باطلاً من كل وجه كما ترى .  </a:t>
            </a:r>
            <a:endParaRPr lang="en-US" dirty="0"/>
          </a:p>
          <a:p>
            <a:r>
              <a:rPr lang="ar-SA" dirty="0"/>
              <a:t>وقد نبه </a:t>
            </a:r>
            <a:r>
              <a:rPr lang="ar-SA" dirty="0" err="1"/>
              <a:t>الجويني</a:t>
            </a:r>
            <a:r>
              <a:rPr lang="ar-SA" dirty="0"/>
              <a:t> إلى أن أول من باح وصرَّح برَدِّ الإجماع هو النَّظَّام </a:t>
            </a:r>
            <a:r>
              <a:rPr lang="ar-SA" dirty="0" err="1"/>
              <a:t>المعتزلي</a:t>
            </a:r>
            <a:r>
              <a:rPr lang="ar-SA" dirty="0"/>
              <a:t> ، ثم تبعه بعض أهل البدع والضلال من الرافضة ، والخوارج –&lt;البرهان : 1/239 &gt;- </a:t>
            </a:r>
            <a:endParaRPr lang="en-US" dirty="0"/>
          </a:p>
          <a:p>
            <a:r>
              <a:rPr lang="ar-SA" dirty="0"/>
              <a:t>ومما ينتبه له في هذا السياق أن لهؤلاء بعض الأهداف الخفية والتي كشفها صاحب فواتح </a:t>
            </a:r>
            <a:r>
              <a:rPr lang="ar-SA" dirty="0" err="1"/>
              <a:t>الرحموت</a:t>
            </a:r>
            <a:r>
              <a:rPr lang="ar-SA" dirty="0"/>
              <a:t> -2/262- فقال : "الإجماع حجة قاطعاً ، ويفيد العلم الجازم عند الجميع من أهل القبلة ، ولا يعتد بشرذمة من الحمقى الخوارج والشيعة ؛ لأنهم </a:t>
            </a:r>
            <a:r>
              <a:rPr lang="ar-SA" dirty="0" err="1"/>
              <a:t>حادثون</a:t>
            </a:r>
            <a:r>
              <a:rPr lang="ar-SA" dirty="0"/>
              <a:t> بعد الاتفاق </a:t>
            </a:r>
            <a:r>
              <a:rPr lang="ar-SA" b="1" dirty="0"/>
              <a:t>يشككون في ضروريات الدين</a:t>
            </a:r>
            <a:r>
              <a:rPr lang="ar-SA" dirty="0"/>
              <a:t> " ، ووجه التشكيك : أن ركائز وأركان وثوابت هذا الدين لم يحفظها من التغيير والتبديل إلا سياج الإجماع فحسب وليس مجرد ورودها بالكتاب والسنة لأن كثيرا من المسائل وردت </a:t>
            </a:r>
            <a:r>
              <a:rPr lang="ar-SA" dirty="0" err="1"/>
              <a:t>بهما</a:t>
            </a:r>
            <a:r>
              <a:rPr lang="ar-SA" dirty="0"/>
              <a:t> لكن لعدم الاتفاق عليها بقيت محلاً للخلاف والتباين في الآراء ، فلكي يتم التشكيك بتك الثوابت سعى أهل البدع إلى محاولة كسر هذا السياج المتين </a:t>
            </a:r>
            <a:r>
              <a:rPr lang="ar-SA" dirty="0" err="1"/>
              <a:t>لتتفلت</a:t>
            </a:r>
            <a:r>
              <a:rPr lang="ar-SA" dirty="0"/>
              <a:t> تلك الثوابت من عقلها ، ومن ثم يشك الناس بتك الثوابت لهجوم آراء وأهواء الخلافيين عليها . </a:t>
            </a:r>
            <a:endParaRPr lang="en-US" dirty="0"/>
          </a:p>
          <a:p>
            <a:r>
              <a:rPr lang="ar-SA" dirty="0"/>
              <a:t> ويقول شيخ الإسلام ابن تيمية : " فإن السلف كان يشتد إنكارهم على من يخالف الإجماع ويعدونه من أهل الزيغ والضلال ، فلو كان ذلك شائعا عندهم لم ينكروه ، وكانوا ينكرون عليه إنكارا هم قاطعون </a:t>
            </a:r>
            <a:r>
              <a:rPr lang="ar-SA" dirty="0" err="1"/>
              <a:t>به</a:t>
            </a:r>
            <a:r>
              <a:rPr lang="ar-SA" dirty="0"/>
              <a:t> ، ولا يسوغون لأحد أن يدع الإنكار عليه ، فدل على أن الإجماع عندهم كان مقطوعا </a:t>
            </a:r>
            <a:r>
              <a:rPr lang="ar-SA" dirty="0" err="1"/>
              <a:t>به</a:t>
            </a:r>
            <a:r>
              <a:rPr lang="ar-SA" dirty="0"/>
              <a:t>  " –&lt;منهاج السنة : 8/345&gt;-.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71472" y="714356"/>
            <a:ext cx="8215370" cy="5500726"/>
          </a:xfrm>
        </p:spPr>
        <p:txBody>
          <a:bodyPr>
            <a:normAutofit fontScale="85000" lnSpcReduction="10000"/>
          </a:bodyPr>
          <a:lstStyle/>
          <a:p>
            <a:pPr algn="ctr"/>
            <a:r>
              <a:rPr lang="ar-SA" b="1" u="sng" dirty="0"/>
              <a:t>دليل حجية الإجماع:</a:t>
            </a:r>
            <a:endParaRPr lang="en-US" u="sng" dirty="0"/>
          </a:p>
          <a:p>
            <a:pPr lvl="0"/>
            <a:r>
              <a:rPr lang="ar-SA" u="sng" dirty="0"/>
              <a:t>الكتاب العزيز:</a:t>
            </a:r>
            <a:endParaRPr lang="en-US" dirty="0"/>
          </a:p>
          <a:p>
            <a:r>
              <a:rPr lang="ar-SA" dirty="0"/>
              <a:t>تنوعت النصوص القرآنية الدالة على الأخذ بالإجماع والاحتجاج </a:t>
            </a:r>
            <a:r>
              <a:rPr lang="ar-SA" dirty="0" err="1"/>
              <a:t>به</a:t>
            </a:r>
            <a:r>
              <a:rPr lang="ar-SA" dirty="0"/>
              <a:t>، قال تعالى: {يَا أَيُّهَا الَّذِينَ آمَنُوا أَطِيعُوا اللهَ وَأَطِيعُوا الرَّسُولَ وَأُولِي الأَمْرِ مِنْكُمْ فإن تنازعتم في شيء فردوه إلى الله والرسول } قال ابن عباس </a:t>
            </a:r>
            <a:r>
              <a:rPr lang="en-US" dirty="0"/>
              <a:t>t</a:t>
            </a:r>
            <a:r>
              <a:rPr lang="ar-SA" dirty="0"/>
              <a:t> : أولوا الأمر هم العلماء ، وفي قوله (فإن تنازعتم ) دلالة على أنه حال إجماعكم </a:t>
            </a:r>
            <a:r>
              <a:rPr lang="ar-SA" dirty="0" err="1"/>
              <a:t>فيكتفى</a:t>
            </a:r>
            <a:r>
              <a:rPr lang="ar-SA" dirty="0"/>
              <a:t> </a:t>
            </a:r>
            <a:r>
              <a:rPr lang="ar-SA" dirty="0" err="1"/>
              <a:t>به</a:t>
            </a:r>
            <a:r>
              <a:rPr lang="ar-SA" dirty="0"/>
              <a:t> ، أما حال التنازع فيجب الرد للكتاب والسنة.</a:t>
            </a:r>
            <a:endParaRPr lang="en-US" dirty="0"/>
          </a:p>
          <a:p>
            <a:r>
              <a:rPr lang="ar-SA" dirty="0"/>
              <a:t>وقال تعالى: {وَمَنْ يُشَاقِقِ الرَّسُولَ مِنْ بَعْدِ مَا تَبَيَّنَ لَهُ الهُدَى وَيَتَّبِعْ غَيْرَ سَبِيلِ المُؤْمِنِينَ نُوَلِّهِ مَا تَوَلَّى وَنُصْلِهِ جَهَنَّمَ وَسَاءَتْ مَصِيراً} ووجه الاستدلال أن فيها النهي عن </a:t>
            </a:r>
            <a:r>
              <a:rPr lang="ar-SA" dirty="0" err="1"/>
              <a:t>اتباع</a:t>
            </a:r>
            <a:r>
              <a:rPr lang="ar-SA" dirty="0"/>
              <a:t> غير سبيل المؤمنين ، فما أجمع عليه هو سبيلهم ، فمخالفة الإجماع مخالفة لذلك السبيل فيترتب عليها الوعيد الشديد في الآية .-وهذه الآية هي الأصل بالإجماع من الكتاب ، وأول من احتج </a:t>
            </a:r>
            <a:r>
              <a:rPr lang="ar-SA" dirty="0" err="1"/>
              <a:t>بها</a:t>
            </a:r>
            <a:r>
              <a:rPr lang="ar-SA" dirty="0"/>
              <a:t> عليه هو شيخ الأصوليين وإمامهم الشافعي .</a:t>
            </a:r>
            <a:endParaRPr lang="en-US" dirty="0"/>
          </a:p>
          <a:p>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58204" cy="5483245"/>
          </a:xfrm>
        </p:spPr>
        <p:txBody>
          <a:bodyPr>
            <a:normAutofit fontScale="77500" lnSpcReduction="20000"/>
          </a:bodyPr>
          <a:lstStyle/>
          <a:p>
            <a:pPr lvl="0" algn="ctr"/>
            <a:r>
              <a:rPr lang="ar-SA" b="1" u="sng" dirty="0"/>
              <a:t>السنة المطهرة:</a:t>
            </a:r>
            <a:endParaRPr lang="en-US" sz="2000" b="1" dirty="0"/>
          </a:p>
          <a:p>
            <a:r>
              <a:rPr lang="ar-SA" dirty="0"/>
              <a:t>تنوعت أدلة السنة كذلك في الدلالة على حجية الإجماع، ومنها:</a:t>
            </a:r>
            <a:endParaRPr lang="en-US" sz="2000" dirty="0"/>
          </a:p>
          <a:p>
            <a:pPr lvl="1"/>
            <a:r>
              <a:rPr lang="ar-SA" dirty="0"/>
              <a:t>الأحاديث التي تدل على أن هذه الأمة لا تجتمع على باطل وضلال، كقوله </a:t>
            </a:r>
            <a:r>
              <a:rPr lang="en-US" dirty="0"/>
              <a:t>e</a:t>
            </a:r>
            <a:r>
              <a:rPr lang="ar-SA" dirty="0"/>
              <a:t> (لا تَجْتَمِعُ أُمَّتِي عَلَى ضَلالَةٍ)، وهذا هو الأصل من السنة على حجية </a:t>
            </a:r>
            <a:r>
              <a:rPr lang="ar-SA" dirty="0" err="1"/>
              <a:t>الاجماع</a:t>
            </a:r>
            <a:r>
              <a:rPr lang="ar-SA" dirty="0"/>
              <a:t> ،  وقوله </a:t>
            </a:r>
            <a:r>
              <a:rPr lang="en-US" dirty="0"/>
              <a:t>e</a:t>
            </a:r>
            <a:r>
              <a:rPr lang="ar-SA" dirty="0"/>
              <a:t> (لا تَزَالُ طَائِفَةٌ مِنْ أُمَّتِي عَلَى الحَقِّ ظَاهِرِينَ لا يَضُرُّهُمْ مَنْ خَالَفَهُمْ وَلا مَنْ خَذَلَهُمْ حَتَّى يَأْتِيَ أَمْرُ اللهِ وَهُمْ كَذَلِكَ)، وقد بلغت حد التواتر المعنوي القطعي .</a:t>
            </a:r>
            <a:endParaRPr lang="en-US" sz="1800" dirty="0"/>
          </a:p>
          <a:p>
            <a:pPr lvl="1"/>
            <a:r>
              <a:rPr lang="ar-SA" dirty="0"/>
              <a:t>الأحاديث التي تحذر من الفرقة وترك الجماعة، كقوله </a:t>
            </a:r>
            <a:r>
              <a:rPr lang="en-US" dirty="0"/>
              <a:t>e</a:t>
            </a:r>
            <a:r>
              <a:rPr lang="ar-SA" dirty="0"/>
              <a:t> (مَنْ أَرَادَ بَحبُوحَةَ الجَنَّةِ فَلْيَلْزَمِ الجَمَاعَةَ)، وقوله </a:t>
            </a:r>
            <a:r>
              <a:rPr lang="en-US" dirty="0"/>
              <a:t>e</a:t>
            </a:r>
            <a:r>
              <a:rPr lang="ar-SA" dirty="0"/>
              <a:t> (عَلَيْكُمْ بِالجَمَاعَةِ).</a:t>
            </a:r>
            <a:endParaRPr lang="en-US" sz="1800" dirty="0"/>
          </a:p>
          <a:p>
            <a:pPr lvl="0"/>
            <a:r>
              <a:rPr lang="ar-SA" u="sng" dirty="0"/>
              <a:t>ويدل على حجية الإجماع وقوعه</a:t>
            </a:r>
            <a:r>
              <a:rPr lang="ar-SA" dirty="0"/>
              <a:t> ، فالوقوع دليل الجواز وزيادة ، خلافاً للنَّظَّام ومن معه الذين قالوا أنه لا يمكن انعقاده ، فرُدَّ عليهم بهذا الدليل وهو أن وقوع الإجماع في بعض المسائل دليل على إمكانه ، كما قال الغزالي ، ومما يؤيد إمكان وقوعه هو قلة أهل الاجتهاد وشهرتهم بين الناس وشهرة أقوالهم واهتمام الناس وخصوصاً طلاب العلم بذلك مما يبعد دعوى عدم إمكان ذلك .</a:t>
            </a:r>
            <a:endParaRPr lang="en-US" sz="2000" dirty="0"/>
          </a:p>
          <a:p>
            <a:r>
              <a:rPr lang="ar-SA" dirty="0"/>
              <a:t>ومما أجمعت الأمة عليه : وجوب الصلوات الخمس، وأركان الإسلام ، وتحريم الزنا، والسرقة، والربا ، وغيرها كثير.</a:t>
            </a:r>
            <a:endParaRPr lang="en-US" sz="2000" dirty="0"/>
          </a:p>
          <a:p>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55000" lnSpcReduction="20000"/>
          </a:bodyPr>
          <a:lstStyle/>
          <a:p>
            <a:pPr algn="ctr"/>
            <a:r>
              <a:rPr lang="ar-SA" b="1" u="sng" dirty="0"/>
              <a:t>المسـألة الثالثـة : أنواع الإجماع .</a:t>
            </a:r>
            <a:endParaRPr lang="en-US" b="1" u="sng" dirty="0"/>
          </a:p>
          <a:p>
            <a:r>
              <a:rPr lang="ar-SA" dirty="0" smtClean="0"/>
              <a:t>و كذلك يكشف </a:t>
            </a:r>
            <a:r>
              <a:rPr lang="ar-SA" dirty="0"/>
              <a:t>لنا </a:t>
            </a:r>
            <a:r>
              <a:rPr lang="ar-SA" dirty="0" smtClean="0"/>
              <a:t>هذا اللفظ أنواع </a:t>
            </a:r>
            <a:r>
              <a:rPr lang="ar-SA" dirty="0"/>
              <a:t>الإجماع ، فهي كالتالي: </a:t>
            </a:r>
            <a:endParaRPr lang="en-US" dirty="0"/>
          </a:p>
          <a:p>
            <a:pPr lvl="0"/>
            <a:r>
              <a:rPr lang="ar-SA" b="1" u="sng" dirty="0" smtClean="0"/>
              <a:t>1-الإجماع الصر</a:t>
            </a:r>
            <a:r>
              <a:rPr lang="ar-SA" b="1" u="sng" dirty="0"/>
              <a:t>يح النطقي (القطعي): وهو</a:t>
            </a:r>
            <a:r>
              <a:rPr lang="ar-SA" dirty="0"/>
              <a:t> أن يصرح جميع المجتهدين في حكم الواقعة نطقاً، وهذا النوع قطعي ولا خلاف فيه.</a:t>
            </a:r>
          </a:p>
          <a:p>
            <a:pPr lvl="0"/>
            <a:r>
              <a:rPr lang="ar-SA" dirty="0"/>
              <a:t> </a:t>
            </a:r>
          </a:p>
          <a:p>
            <a:pPr lvl="0"/>
            <a:r>
              <a:rPr lang="ar-SA" b="1" u="sng" dirty="0" smtClean="0"/>
              <a:t>2-الإجماع </a:t>
            </a:r>
            <a:r>
              <a:rPr lang="ar-SA" b="1" u="sng" dirty="0" err="1"/>
              <a:t>السكوتي</a:t>
            </a:r>
            <a:r>
              <a:rPr lang="ar-SA" b="1" u="sng" dirty="0"/>
              <a:t> (الظني): وهو</a:t>
            </a:r>
            <a:r>
              <a:rPr lang="ar-SA" dirty="0"/>
              <a:t> أن يصرح بعض المجتهدين بالحكم نطقاً وينتشر ذلك بين بقية المجتهدين فيسكتوا عن الإنكار، ولا يكون سكوتهم عن خوف وإكراه ، و يكون هذا القول قد بلغهم وليست هناك قرينة تدل على الرضا أو ضده ، </a:t>
            </a:r>
          </a:p>
          <a:p>
            <a:pPr lvl="0"/>
            <a:r>
              <a:rPr lang="ar-SA" dirty="0"/>
              <a:t> </a:t>
            </a:r>
          </a:p>
          <a:p>
            <a:pPr lvl="0"/>
            <a:r>
              <a:rPr lang="ar-SA" dirty="0"/>
              <a:t>و</a:t>
            </a:r>
            <a:r>
              <a:rPr lang="en-US" dirty="0"/>
              <a:t>ل</a:t>
            </a:r>
            <a:r>
              <a:rPr lang="ar-SA" dirty="0"/>
              <a:t>ت</a:t>
            </a:r>
            <a:r>
              <a:rPr lang="en-US" dirty="0"/>
              <a:t>ح</a:t>
            </a:r>
            <a:r>
              <a:rPr lang="ar-SA" u="sng" dirty="0"/>
              <a:t>رير محزّ</a:t>
            </a:r>
            <a:r>
              <a:rPr lang="ar-SA" u="sng" dirty="0" err="1"/>
              <a:t> الخ</a:t>
            </a:r>
            <a:r>
              <a:rPr lang="ar-SA" u="sng" dirty="0"/>
              <a:t>لاف هنا نفول</a:t>
            </a:r>
            <a:r>
              <a:rPr lang="ar-SA" u="sng" dirty="0" err="1"/>
              <a:t> :</a:t>
            </a:r>
          </a:p>
          <a:p>
            <a:r>
              <a:rPr lang="ar-SA" u="sng" dirty="0" err="1"/>
              <a:t> </a:t>
            </a:r>
            <a:r>
              <a:rPr lang="ar-SA" u="sng" dirty="0"/>
              <a:t>إذ</a:t>
            </a:r>
            <a:r>
              <a:rPr lang="en-US" dirty="0"/>
              <a:t>ا</a:t>
            </a:r>
            <a:r>
              <a:rPr lang="ar-SA" dirty="0"/>
              <a:t> وجدت قرينة الرضا والإقرار – كأن يشير بإشارة تدل على موفقته – فهنا يكون إجماعا عند الجميع .</a:t>
            </a:r>
          </a:p>
          <a:p>
            <a:r>
              <a:rPr lang="ar-SA" dirty="0"/>
              <a:t>إذا</a:t>
            </a:r>
            <a:r>
              <a:rPr lang="en-US" dirty="0"/>
              <a:t> </a:t>
            </a:r>
            <a:r>
              <a:rPr lang="ar-SA" dirty="0"/>
              <a:t>وجدت قرينة عدم الرضا وعدم الموافقة ، أو كان ثمة مخيلة إكراه أو خوف : فهنا لا يعتبر إجماعا عند الجميع .</a:t>
            </a:r>
          </a:p>
          <a:p>
            <a:r>
              <a:rPr lang="ar-SA" dirty="0"/>
              <a:t>فيت</a:t>
            </a:r>
            <a:r>
              <a:rPr lang="en-US" dirty="0"/>
              <a:t>ح</a:t>
            </a:r>
            <a:r>
              <a:rPr lang="ar-SA" dirty="0"/>
              <a:t>رر موضع الخلاف بالتحديد ، وهو عند عدم تلك القرائن ، بأن انتشر القول وبلغ جميع المجتهدين ولم ينكروه بل أقروه وسكتوا فهل يلحق بالأول فيقبل كإجماع ، أم يلحق بالنوع الثاني فلا يعتبر إجماعا .</a:t>
            </a:r>
          </a:p>
          <a:p>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472518" cy="5554683"/>
          </a:xfrm>
        </p:spPr>
        <p:txBody>
          <a:bodyPr>
            <a:normAutofit fontScale="70000" lnSpcReduction="20000"/>
          </a:bodyPr>
          <a:lstStyle/>
          <a:p>
            <a:pPr lvl="0"/>
            <a:r>
              <a:rPr lang="ar-SA" u="sng" dirty="0"/>
              <a:t>فاختلفوا على قولين:</a:t>
            </a:r>
            <a:endParaRPr lang="en-US" dirty="0"/>
          </a:p>
          <a:p>
            <a:r>
              <a:rPr lang="ar-SA" u="sng" dirty="0"/>
              <a:t>القول الأول</a:t>
            </a:r>
            <a:r>
              <a:rPr lang="ar-SA" dirty="0"/>
              <a:t>: أنه حجة، وهو قول الحنفية والحنابلة ، والجمهور .</a:t>
            </a:r>
            <a:endParaRPr lang="en-US" dirty="0"/>
          </a:p>
          <a:p>
            <a:pPr lvl="0"/>
            <a:r>
              <a:rPr lang="ar-SA" dirty="0"/>
              <a:t>ومستندهم : أنه لو قلنا برده للزم منه إنكار أصل الإجماع ، لأن الإجماع القطعي قليل ونادر ، ولأن الأدلة الدالة على الإجماع لم تشترط نطق الجميع بالحكم ، وفي مسألتنا فالغالب أن المجتهد لا يسكت عن بيان رأيه خصوصا هنا ، وإلا قلنا بسكوته على المنكر وهذا يبعد عن المجتهد ومخالف لما عرف من حال المجتهدين ، كما أنه يبعد أن يكون له رأي مخالف لكنه لم يعرف للعناية من المجتهد في بيان حكم الله في المسألة ويؤيد هذا الواقع المشاهد للمجتهدين من تقريرهم آرائهم والعناية في بيانها والمناظرة عليها ، ولأنه يعرف الوعيد الشديد لمن كتم علماً ، ولعناية الطلاب بأقاويل المجتهدين ، كل هذه قرائن تقرر أن سكوته عن إقرار وموافقة فيكون إجماعاً .</a:t>
            </a:r>
            <a:endParaRPr lang="en-US" dirty="0"/>
          </a:p>
          <a:p>
            <a:r>
              <a:rPr lang="ar-SA" u="sng" dirty="0"/>
              <a:t>القول الثاني</a:t>
            </a:r>
            <a:r>
              <a:rPr lang="ar-SA" dirty="0"/>
              <a:t>: أنه ليس بإجماع ، وهو قول المالكية والشافعية.</a:t>
            </a:r>
            <a:endParaRPr lang="en-US" dirty="0"/>
          </a:p>
          <a:p>
            <a:r>
              <a:rPr lang="ar-SA" dirty="0"/>
              <a:t>قال النووي مستدركاً</a:t>
            </a:r>
            <a:r>
              <a:rPr lang="ar-SA" u="sng" dirty="0"/>
              <a:t> </a:t>
            </a:r>
            <a:r>
              <a:rPr lang="ar-SA" dirty="0"/>
              <a:t>على هذه النسبة : " لا </a:t>
            </a:r>
            <a:r>
              <a:rPr lang="ar-SA" dirty="0" err="1"/>
              <a:t>تغترن</a:t>
            </a:r>
            <a:r>
              <a:rPr lang="ar-SA" dirty="0"/>
              <a:t> بإطلاق المتساهل القائل بأن الإجماع </a:t>
            </a:r>
            <a:r>
              <a:rPr lang="ar-SA" dirty="0" err="1"/>
              <a:t>السكوتي</a:t>
            </a:r>
            <a:r>
              <a:rPr lang="ar-SA" dirty="0"/>
              <a:t> ليس بحجة عند الشافعي ، بل الصواب من مذهبه أنه حجة وإجماع وهو موجود في كتب أصحابنا العراقيين في الأصول .. " – البحر المحيط : -</a:t>
            </a:r>
            <a:endParaRPr lang="en-US" dirty="0"/>
          </a:p>
          <a:p>
            <a:r>
              <a:rPr lang="ar-SA" dirty="0"/>
              <a:t>ومستندهم : أنه "لا ينسب إلى ساكت قول " كما قال الشافعي .</a:t>
            </a:r>
            <a:endParaRPr lang="en-US" dirty="0"/>
          </a:p>
          <a:p>
            <a:endParaRPr lang="ar-S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64</TotalTime>
  <Words>2134</Words>
  <Application>Microsoft Office PowerPoint</Application>
  <PresentationFormat>عرض على الشاشة (3:4)‏</PresentationFormat>
  <Paragraphs>129</Paragraphs>
  <Slides>18</Slides>
  <Notes>0</Notes>
  <HiddenSlides>0</HiddenSlides>
  <MMClips>0</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انقلاب</vt:lpstr>
      <vt:lpstr>** المصدر الثالث من مصادر التشريع الإسلامي : (دليـل الإجماع) : </vt:lpstr>
      <vt:lpstr>   ** المصدر الثالث من مصادر التشريع الإسلامي : (دليـل الإجماع) :   *التعريف اللغوي </vt:lpstr>
      <vt:lpstr>** التعريف الاصطلاحـي :</vt:lpstr>
      <vt:lpstr> بداية الدراسة :  ** قـوله: (اتفــاق) :** </vt:lpstr>
      <vt:lpstr>الشريحة 5</vt:lpstr>
      <vt:lpstr>الشريحة 6</vt:lpstr>
      <vt:lpstr>الشريحة 7</vt:lpstr>
      <vt:lpstr>الشريحة 8</vt:lpstr>
      <vt:lpstr>الشريحة 9</vt:lpstr>
      <vt:lpstr>** قوله: (جميع المجتهدين) :** </vt:lpstr>
      <vt:lpstr>الشريحة 11</vt:lpstr>
      <vt:lpstr>الشريحة 12</vt:lpstr>
      <vt:lpstr>الشريحة 13</vt:lpstr>
      <vt:lpstr>قوله : ( من أمة محمد صلى الله عليه وسلم )</vt:lpstr>
      <vt:lpstr>** قوله: (بعد وفاته صلى الله عليه وسلم) :** </vt:lpstr>
      <vt:lpstr>الشريحة 16</vt:lpstr>
      <vt:lpstr>قوله : (على حكم شرعي ): </vt:lpstr>
      <vt:lpstr>   وفي الختام نسأل الله للجميع  التوفيق للعلم النافع والعمل الصالح فأنعم به من زاد نفد به إلى رب العباد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المصدر الثالث من مصادر التشريع الإسلامي : (دليـل الإجماع) : </dc:title>
  <dc:creator>M</dc:creator>
  <cp:lastModifiedBy>M</cp:lastModifiedBy>
  <cp:revision>9</cp:revision>
  <dcterms:created xsi:type="dcterms:W3CDTF">2009-12-23T15:39:07Z</dcterms:created>
  <dcterms:modified xsi:type="dcterms:W3CDTF">2009-12-25T10:59:14Z</dcterms:modified>
</cp:coreProperties>
</file>